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8"/>
  </p:notesMasterIdLst>
  <p:sldIdLst>
    <p:sldId id="261" r:id="rId2"/>
    <p:sldId id="350" r:id="rId3"/>
    <p:sldId id="361" r:id="rId4"/>
    <p:sldId id="363" r:id="rId5"/>
    <p:sldId id="337" r:id="rId6"/>
    <p:sldId id="341" r:id="rId7"/>
    <p:sldId id="344" r:id="rId8"/>
    <p:sldId id="329" r:id="rId9"/>
    <p:sldId id="358" r:id="rId10"/>
    <p:sldId id="370" r:id="rId11"/>
    <p:sldId id="371" r:id="rId12"/>
    <p:sldId id="333" r:id="rId13"/>
    <p:sldId id="335" r:id="rId14"/>
    <p:sldId id="336" r:id="rId15"/>
    <p:sldId id="357" r:id="rId16"/>
    <p:sldId id="364" r:id="rId17"/>
    <p:sldId id="353" r:id="rId18"/>
    <p:sldId id="365" r:id="rId19"/>
    <p:sldId id="354" r:id="rId20"/>
    <p:sldId id="355" r:id="rId21"/>
    <p:sldId id="369" r:id="rId22"/>
    <p:sldId id="359" r:id="rId23"/>
    <p:sldId id="373" r:id="rId24"/>
    <p:sldId id="323" r:id="rId25"/>
    <p:sldId id="374" r:id="rId26"/>
    <p:sldId id="37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014"/>
    <a:srgbClr val="432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87" autoAdjust="0"/>
  </p:normalViewPr>
  <p:slideViewPr>
    <p:cSldViewPr>
      <p:cViewPr varScale="1">
        <p:scale>
          <a:sx n="67" d="100"/>
          <a:sy n="67" d="100"/>
        </p:scale>
        <p:origin x="-984" y="-108"/>
      </p:cViewPr>
      <p:guideLst>
        <p:guide orient="horz" pos="2160"/>
        <p:guide pos="2880"/>
      </p:guideLst>
    </p:cSldViewPr>
  </p:slideViewPr>
  <p:outlineViewPr>
    <p:cViewPr>
      <p:scale>
        <a:sx n="33" d="100"/>
        <a:sy n="33" d="100"/>
      </p:scale>
      <p:origin x="0" y="64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33997A-653B-42EB-92B6-DC802E12D757}" type="datetimeFigureOut">
              <a:rPr lang="en-US"/>
              <a:pPr>
                <a:defRPr/>
              </a:pPr>
              <a:t>12/3/2009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2CB1259-5A62-4B22-9B61-E00AFA956B2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CA841E32-36D3-4E1A-85CA-07A68113AF51}" type="slidenum">
              <a:rPr lang="en-US" smtClean="0">
                <a:latin typeface="Arial" pitchFamily="34" charset="0"/>
                <a:ea typeface="ＭＳ Ｐゴシック"/>
                <a:cs typeface="ＭＳ Ｐゴシック"/>
              </a:rPr>
              <a:pPr/>
              <a:t>4</a:t>
            </a:fld>
            <a:endParaRPr lang="en-US" smtClean="0">
              <a:latin typeface="Arial" pitchFamily="34" charset="0"/>
              <a:ea typeface="ＭＳ Ｐゴシック"/>
              <a:cs typeface="ＭＳ Ｐゴシック"/>
            </a:endParaRPr>
          </a:p>
        </p:txBody>
      </p:sp>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CB1259-5A62-4B22-9B61-E00AFA956B29}"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A003E5-F639-4F48-BDD6-260CDBEE2FEF}"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95CB5B-F5B8-483C-9406-04F98E22FE03}"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CB1259-5A62-4B22-9B61-E00AFA956B29}"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CB1259-5A62-4B22-9B61-E00AFA956B29}"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0AF3C-28AF-4251-B9CA-F43758E67532}" type="slidenum">
              <a:rPr lang="en-US" smtClean="0"/>
              <a:pPr fontAlgn="base">
                <a:spcBef>
                  <a:spcPct val="0"/>
                </a:spcBef>
                <a:spcAft>
                  <a:spcPct val="0"/>
                </a:spcAft>
                <a:defRPr/>
              </a:pPr>
              <a:t>24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0" name="Date Placeholder 27"/>
          <p:cNvSpPr>
            <a:spLocks noGrp="1"/>
          </p:cNvSpPr>
          <p:nvPr>
            <p:ph type="dt" sz="half" idx="10"/>
          </p:nvPr>
        </p:nvSpPr>
        <p:spPr/>
        <p:txBody>
          <a:bodyPr/>
          <a:lstStyle>
            <a:lvl1pPr>
              <a:defRPr/>
            </a:lvl1pPr>
            <a:extLst/>
          </a:lstStyle>
          <a:p>
            <a:pPr>
              <a:defRPr/>
            </a:pPr>
            <a:fld id="{7F365625-451F-4A5E-9A83-F22292501E1B}" type="datetimeFigureOut">
              <a:rPr lang="en-US"/>
              <a:pPr>
                <a:defRPr/>
              </a:pPr>
              <a:t>12/3/2009</a:t>
            </a:fld>
            <a:endParaRPr lang="en-US" dirty="0"/>
          </a:p>
        </p:txBody>
      </p:sp>
      <p:sp>
        <p:nvSpPr>
          <p:cNvPr id="11" name="Footer Placeholder 16"/>
          <p:cNvSpPr>
            <a:spLocks noGrp="1"/>
          </p:cNvSpPr>
          <p:nvPr>
            <p:ph type="ftr" sz="quarter" idx="11"/>
          </p:nvPr>
        </p:nvSpPr>
        <p:spPr/>
        <p:txBody>
          <a:bodyPr/>
          <a:lstStyle>
            <a:lvl1pPr>
              <a:defRPr/>
            </a:lvl1pPr>
            <a:extLst/>
          </a:lstStyle>
          <a:p>
            <a:pPr>
              <a:defRPr/>
            </a:pPr>
            <a:endParaRPr lang="en-US" dirty="0"/>
          </a:p>
        </p:txBody>
      </p:sp>
      <p:sp>
        <p:nvSpPr>
          <p:cNvPr id="12" name="Slide Number Placeholder 28"/>
          <p:cNvSpPr>
            <a:spLocks noGrp="1"/>
          </p:cNvSpPr>
          <p:nvPr>
            <p:ph type="sldNum" sz="quarter" idx="12"/>
          </p:nvPr>
        </p:nvSpPr>
        <p:spPr/>
        <p:txBody>
          <a:bodyPr/>
          <a:lstStyle>
            <a:lvl1pPr>
              <a:defRPr/>
            </a:lvl1pPr>
            <a:extLst/>
          </a:lstStyle>
          <a:p>
            <a:pPr>
              <a:defRPr/>
            </a:pPr>
            <a:fld id="{048D6909-D138-4546-9B75-B25B94F5C6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7BD701E-78B3-4F66-BB40-A80200097EE0}" type="datetimeFigureOut">
              <a:rPr lang="en-US"/>
              <a:pPr>
                <a:defRPr/>
              </a:pPr>
              <a:t>12/3/2009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E29274D-12FC-4D68-BDC2-B73F31D4031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37E1BA4-1598-4601-9B22-39794BAE94E0}" type="datetimeFigureOut">
              <a:rPr lang="en-US"/>
              <a:pPr>
                <a:defRPr/>
              </a:pPr>
              <a:t>12/3/2009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22A7FA6-3CAF-4773-A4CE-D338C0205A7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8"/>
          <p:cNvSpPr>
            <a:spLocks noGrp="1" noChangeArrowheads="1"/>
          </p:cNvSpPr>
          <p:nvPr>
            <p:ph type="sldNum" sz="quarter" idx="10"/>
          </p:nvPr>
        </p:nvSpPr>
        <p:spPr/>
        <p:txBody>
          <a:bodyPr/>
          <a:lstStyle>
            <a:lvl1pPr>
              <a:defRPr/>
            </a:lvl1pPr>
          </a:lstStyle>
          <a:p>
            <a:pPr>
              <a:defRPr/>
            </a:pPr>
            <a:fld id="{DCF1EE2D-8BF2-4DEB-AA71-7FE486FC1A8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40E715F-ED9A-4076-B1B2-1D12766644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C355CA1-1768-4830-97DD-9BE91425ACA6}" type="datetimeFigureOut">
              <a:rPr lang="en-US"/>
              <a:pPr>
                <a:defRPr/>
              </a:pPr>
              <a:t>12/3/2009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E7C2B13-D465-472C-A465-418E93ADE8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F2DCDB48-AD41-4034-B17D-6B0CB2D9D276}" type="datetimeFigureOut">
              <a:rPr lang="en-US"/>
              <a:pPr>
                <a:defRPr/>
              </a:pPr>
              <a:t>12/3/2009</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2CA290CB-2EBE-40E2-873A-F82BFD7874C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EB2B0ED-4543-48DD-A838-5D7B7ADFCDDF}" type="datetimeFigureOut">
              <a:rPr lang="en-US"/>
              <a:pPr>
                <a:defRPr/>
              </a:pPr>
              <a:t>12/3/2009</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6889C2B1-37BB-42FD-8296-AE961F1E405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B12C0BAF-1514-40CF-9897-D5E12BF4CCB5}" type="datetimeFigureOut">
              <a:rPr lang="en-US"/>
              <a:pPr>
                <a:defRPr/>
              </a:pPr>
              <a:t>12/3/2009</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9A33D1A1-35DE-4258-ABE4-D934D5E82D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96776AB-04D1-4120-88FD-905173D34DFF}" type="datetimeFigureOut">
              <a:rPr lang="en-US"/>
              <a:pPr>
                <a:defRPr/>
              </a:pPr>
              <a:t>12/3/2009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46B56BB3-D69C-4D42-A349-9F0B15F2070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6542C74-B7B3-4787-89B6-9CC7E029E4B2}" type="datetimeFigureOut">
              <a:rPr lang="en-US"/>
              <a:pPr>
                <a:defRPr/>
              </a:pPr>
              <a:t>12/3/2009</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3FF8EB05-C38E-4FE9-8389-0FD77D0A33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8DD8757-CAA7-4D57-893B-5A81EDCDBDC9}" type="datetimeFigureOut">
              <a:rPr lang="en-US"/>
              <a:pPr>
                <a:defRPr/>
              </a:pPr>
              <a:t>12/3/2009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3869A174-DD0E-49DD-B117-F5E8738861F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BBC3768-7EA7-4261-9770-40CE07E3E20B}" type="datetimeFigureOut">
              <a:rPr lang="en-US"/>
              <a:pPr>
                <a:defRPr/>
              </a:pPr>
              <a:t>12/3/2009</a:t>
            </a:fld>
            <a:endParaRPr lang="en-US" dirty="0"/>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E023658E-DEE0-446D-9312-3D504F5BB3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55"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9D3658FD-E896-44A4-A39B-B9B1809D6B04}" type="datetimeFigureOut">
              <a:rPr lang="en-US"/>
              <a:pPr>
                <a:defRPr/>
              </a:pPr>
              <a:t>12/3/2009</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DFD78FC8-7C62-43A1-92CC-569580F83B3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63" r:id="rId1"/>
    <p:sldLayoutId id="2147483958" r:id="rId2"/>
    <p:sldLayoutId id="2147483964" r:id="rId3"/>
    <p:sldLayoutId id="2147483965" r:id="rId4"/>
    <p:sldLayoutId id="2147483966" r:id="rId5"/>
    <p:sldLayoutId id="2147483959" r:id="rId6"/>
    <p:sldLayoutId id="2147483967" r:id="rId7"/>
    <p:sldLayoutId id="2147483960" r:id="rId8"/>
    <p:sldLayoutId id="2147483968" r:id="rId9"/>
    <p:sldLayoutId id="2147483961" r:id="rId10"/>
    <p:sldLayoutId id="2147483962" r:id="rId11"/>
    <p:sldLayoutId id="2147483969" r:id="rId12"/>
    <p:sldLayoutId id="2147483970"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olarcommon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earthobservations.org/" TargetMode="External"/><Relationship Id="rId13"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hyperlink" Target="http://www.codata.org/" TargetMode="External"/><Relationship Id="rId12" Type="http://schemas.openxmlformats.org/officeDocument/2006/relationships/image" Target="../media/image40.png"/><Relationship Id="rId17"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edac.ciesin.columbia.edu/" TargetMode="External"/><Relationship Id="rId11" Type="http://schemas.openxmlformats.org/officeDocument/2006/relationships/image" Target="../media/image39.png"/><Relationship Id="rId5" Type="http://schemas.openxmlformats.org/officeDocument/2006/relationships/hyperlink" Target="http://www.ciesin.columbia.edu/" TargetMode="External"/><Relationship Id="rId15" Type="http://schemas.openxmlformats.org/officeDocument/2006/relationships/image" Target="../media/image5.jpeg"/><Relationship Id="rId10" Type="http://schemas.openxmlformats.org/officeDocument/2006/relationships/image" Target="../media/image38.png"/><Relationship Id="rId4" Type="http://schemas.openxmlformats.org/officeDocument/2006/relationships/hyperlink" Target="http://www.earthinstitute.columbia.edu/" TargetMode="External"/><Relationship Id="rId9" Type="http://schemas.openxmlformats.org/officeDocument/2006/relationships/hyperlink" Target="http://www.polarcommons.org/" TargetMode="External"/><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tinyurl.com/dataspeci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oecd.org/dataoecd/9/61/38500813.pdf"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tinyurl.com/dataspeci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earth_lights_lrg.jpg"/>
          <p:cNvPicPr>
            <a:picLocks noChangeAspect="1"/>
          </p:cNvPicPr>
          <p:nvPr/>
        </p:nvPicPr>
        <p:blipFill>
          <a:blip r:embed="rId2" cstate="print"/>
          <a:srcRect l="10448"/>
          <a:stretch>
            <a:fillRect/>
          </a:stretch>
        </p:blipFill>
        <p:spPr bwMode="auto">
          <a:xfrm>
            <a:off x="0" y="0"/>
            <a:ext cx="9144000" cy="5105400"/>
          </a:xfrm>
          <a:prstGeom prst="rect">
            <a:avLst/>
          </a:prstGeom>
          <a:noFill/>
          <a:ln w="9525">
            <a:noFill/>
            <a:miter lim="800000"/>
            <a:headEnd/>
            <a:tailEnd/>
          </a:ln>
        </p:spPr>
      </p:pic>
      <p:sp>
        <p:nvSpPr>
          <p:cNvPr id="5" name="Content Placeholder 4"/>
          <p:cNvSpPr>
            <a:spLocks noGrp="1"/>
          </p:cNvSpPr>
          <p:nvPr>
            <p:ph idx="1"/>
          </p:nvPr>
        </p:nvSpPr>
        <p:spPr>
          <a:xfrm>
            <a:off x="0" y="2667000"/>
            <a:ext cx="9144000" cy="4191000"/>
          </a:xfrm>
        </p:spPr>
        <p:txBody>
          <a:bodyPr>
            <a:noAutofit/>
          </a:bodyPr>
          <a:lstStyle/>
          <a:p>
            <a:pPr marL="0" indent="0" algn="ctr" eaLnBrk="1" fontAlgn="auto" hangingPunct="1">
              <a:spcBef>
                <a:spcPct val="0"/>
              </a:spcBef>
              <a:spcAft>
                <a:spcPts val="0"/>
              </a:spcAft>
              <a:buClrTx/>
              <a:buSzTx/>
              <a:buFont typeface="Wingdings"/>
              <a:buNone/>
              <a:defRPr/>
            </a:pPr>
            <a:r>
              <a:rPr lang="en-US" sz="3600" b="1" dirty="0" smtClean="0">
                <a:solidFill>
                  <a:schemeClr val="tx2">
                    <a:satMod val="200000"/>
                  </a:schemeClr>
                </a:solidFill>
                <a:effectLst>
                  <a:reflection blurRad="12700" stA="34000" endA="740" endPos="53000" dir="5400000" sy="-100000" algn="bl" rotWithShape="0"/>
                </a:effectLst>
                <a:ea typeface="+mj-ea"/>
                <a:cs typeface="+mj-cs"/>
              </a:rPr>
              <a:t>Earth System Information and Common Concerns for Humanity</a:t>
            </a:r>
          </a:p>
          <a:p>
            <a:pPr marL="0" indent="0" algn="ctr" eaLnBrk="1" fontAlgn="auto" hangingPunct="1">
              <a:spcBef>
                <a:spcPct val="0"/>
              </a:spcBef>
              <a:spcAft>
                <a:spcPts val="0"/>
              </a:spcAft>
              <a:buClrTx/>
              <a:buSzTx/>
              <a:buFont typeface="Wingdings"/>
              <a:buNone/>
              <a:defRPr/>
            </a:pPr>
            <a:endParaRPr lang="en-US" sz="2800" b="1" dirty="0" smtClean="0">
              <a:solidFill>
                <a:schemeClr val="tx2">
                  <a:satMod val="200000"/>
                </a:schemeClr>
              </a:solidFill>
              <a:effectLst>
                <a:reflection blurRad="12700" stA="34000" endA="740" endPos="53000" dir="5400000" sy="-100000" algn="bl" rotWithShape="0"/>
              </a:effectLst>
              <a:ea typeface="+mj-ea"/>
              <a:cs typeface="+mj-cs"/>
            </a:endParaRPr>
          </a:p>
          <a:p>
            <a:pPr marL="0" indent="0" algn="ctr" eaLnBrk="1" fontAlgn="auto" hangingPunct="1">
              <a:spcBef>
                <a:spcPct val="0"/>
              </a:spcBef>
              <a:spcAft>
                <a:spcPts val="0"/>
              </a:spcAft>
              <a:buClrTx/>
              <a:buSzTx/>
              <a:buFont typeface="Wingdings"/>
              <a:buNone/>
              <a:defRPr/>
            </a:pPr>
            <a:endParaRPr lang="en-US" sz="2800" b="1" dirty="0" smtClean="0">
              <a:solidFill>
                <a:schemeClr val="tx2">
                  <a:satMod val="200000"/>
                </a:schemeClr>
              </a:solidFill>
              <a:effectLst>
                <a:reflection blurRad="12700" stA="34000" endA="740" endPos="53000" dir="5400000" sy="-100000" algn="bl" rotWithShape="0"/>
              </a:effectLst>
              <a:ea typeface="+mj-ea"/>
              <a:cs typeface="+mj-cs"/>
            </a:endParaRPr>
          </a:p>
          <a:p>
            <a:pPr marL="0" indent="0" algn="ctr" eaLnBrk="1" fontAlgn="auto" hangingPunct="1">
              <a:spcBef>
                <a:spcPct val="0"/>
              </a:spcBef>
              <a:spcAft>
                <a:spcPts val="0"/>
              </a:spcAft>
              <a:buClrTx/>
              <a:buSzTx/>
              <a:buFont typeface="Wingdings"/>
              <a:buNone/>
              <a:defRPr/>
            </a:pPr>
            <a:endParaRPr lang="en-US" sz="2800" b="1" dirty="0" smtClean="0">
              <a:solidFill>
                <a:schemeClr val="tx2">
                  <a:satMod val="200000"/>
                </a:schemeClr>
              </a:solidFill>
              <a:effectLst>
                <a:reflection blurRad="12700" stA="34000" endA="740" endPos="53000" dir="5400000" sy="-100000" algn="bl" rotWithShape="0"/>
              </a:effectLst>
              <a:ea typeface="+mj-ea"/>
              <a:cs typeface="+mj-cs"/>
            </a:endParaRPr>
          </a:p>
          <a:p>
            <a:pPr marL="0" indent="0" algn="ctr" eaLnBrk="1" fontAlgn="auto" hangingPunct="1">
              <a:spcBef>
                <a:spcPct val="0"/>
              </a:spcBef>
              <a:spcAft>
                <a:spcPts val="0"/>
              </a:spcAft>
              <a:buClrTx/>
              <a:buSzTx/>
              <a:buFont typeface="Wingdings"/>
              <a:buNone/>
              <a:defRPr/>
            </a:pPr>
            <a:r>
              <a:rPr lang="en-US" sz="2800" b="1" i="1" dirty="0" smtClean="0">
                <a:solidFill>
                  <a:schemeClr val="tx2">
                    <a:satMod val="200000"/>
                  </a:schemeClr>
                </a:solidFill>
                <a:effectLst>
                  <a:reflection blurRad="12700" stA="34000" endA="740" endPos="53000" dir="5400000" sy="-100000" algn="bl" rotWithShape="0"/>
                </a:effectLst>
                <a:ea typeface="+mj-ea"/>
                <a:cs typeface="+mj-cs"/>
              </a:rPr>
              <a:t>Dr. Robert S. Chen</a:t>
            </a:r>
            <a:r>
              <a:rPr lang="en-US" sz="3200" b="1" i="1" dirty="0" smtClean="0">
                <a:solidFill>
                  <a:schemeClr val="tx2">
                    <a:satMod val="200000"/>
                  </a:schemeClr>
                </a:solidFill>
                <a:effectLst>
                  <a:reflection blurRad="12700" stA="34000" endA="740" endPos="53000" dir="5400000" sy="-100000" algn="bl" rotWithShape="0"/>
                </a:effectLst>
                <a:ea typeface="+mj-ea"/>
                <a:cs typeface="+mj-cs"/>
              </a:rPr>
              <a:t/>
            </a:r>
            <a:br>
              <a:rPr lang="en-US" sz="3200" b="1" i="1" dirty="0" smtClean="0">
                <a:solidFill>
                  <a:schemeClr val="tx2">
                    <a:satMod val="200000"/>
                  </a:schemeClr>
                </a:solidFill>
                <a:effectLst>
                  <a:reflection blurRad="12700" stA="34000" endA="740" endPos="53000" dir="5400000" sy="-100000" algn="bl" rotWithShape="0"/>
                </a:effectLst>
                <a:ea typeface="+mj-ea"/>
                <a:cs typeface="+mj-cs"/>
              </a:rPr>
            </a:br>
            <a:r>
              <a:rPr lang="en-US" sz="2400" b="1" i="1" dirty="0" smtClean="0">
                <a:solidFill>
                  <a:schemeClr val="tx2">
                    <a:satMod val="200000"/>
                  </a:schemeClr>
                </a:solidFill>
                <a:effectLst>
                  <a:reflection blurRad="12700" stA="34000" endA="740" endPos="53000" dir="5400000" sy="-100000" algn="bl" rotWithShape="0"/>
                </a:effectLst>
                <a:ea typeface="+mj-ea"/>
                <a:cs typeface="+mj-cs"/>
              </a:rPr>
              <a:t>Director, CIESIN, The Earth Institute, Columbia University</a:t>
            </a:r>
            <a:br>
              <a:rPr lang="en-US" sz="2400" b="1" i="1" dirty="0" smtClean="0">
                <a:solidFill>
                  <a:schemeClr val="tx2">
                    <a:satMod val="200000"/>
                  </a:schemeClr>
                </a:solidFill>
                <a:effectLst>
                  <a:reflection blurRad="12700" stA="34000" endA="740" endPos="53000" dir="5400000" sy="-100000" algn="bl" rotWithShape="0"/>
                </a:effectLst>
                <a:ea typeface="+mj-ea"/>
                <a:cs typeface="+mj-cs"/>
              </a:rPr>
            </a:br>
            <a:r>
              <a:rPr lang="en-US" sz="2400" b="1" i="1" dirty="0" smtClean="0">
                <a:solidFill>
                  <a:schemeClr val="tx2">
                    <a:satMod val="200000"/>
                  </a:schemeClr>
                </a:solidFill>
                <a:effectLst>
                  <a:reflection blurRad="12700" stA="34000" endA="740" endPos="53000" dir="5400000" sy="-100000" algn="bl" rotWithShape="0"/>
                </a:effectLst>
                <a:ea typeface="+mj-ea"/>
                <a:cs typeface="+mj-cs"/>
              </a:rPr>
              <a:t>Secretary-General, CODATA, International Council for Science</a:t>
            </a:r>
            <a:br>
              <a:rPr lang="en-US" sz="2400" b="1" i="1" dirty="0" smtClean="0">
                <a:solidFill>
                  <a:schemeClr val="tx2">
                    <a:satMod val="200000"/>
                  </a:schemeClr>
                </a:solidFill>
                <a:effectLst>
                  <a:reflection blurRad="12700" stA="34000" endA="740" endPos="53000" dir="5400000" sy="-100000" algn="bl" rotWithShape="0"/>
                </a:effectLst>
                <a:ea typeface="+mj-ea"/>
                <a:cs typeface="+mj-cs"/>
              </a:rPr>
            </a:br>
            <a:r>
              <a:rPr lang="en-US" sz="2400" b="1" i="1" dirty="0" smtClean="0">
                <a:solidFill>
                  <a:schemeClr val="tx2">
                    <a:satMod val="200000"/>
                  </a:schemeClr>
                </a:solidFill>
                <a:effectLst>
                  <a:reflection blurRad="12700" stA="34000" endA="740" endPos="53000" dir="5400000" sy="-100000" algn="bl" rotWithShape="0"/>
                </a:effectLst>
                <a:ea typeface="+mj-ea"/>
                <a:cs typeface="+mj-cs"/>
              </a:rPr>
              <a:t>Manager, NASA Socioeconomic Data and Applications Center</a:t>
            </a:r>
          </a:p>
          <a:p>
            <a:pPr marL="0" indent="0" algn="ctr" eaLnBrk="1" fontAlgn="auto" hangingPunct="1">
              <a:spcBef>
                <a:spcPct val="0"/>
              </a:spcBef>
              <a:spcAft>
                <a:spcPts val="0"/>
              </a:spcAft>
              <a:buClrTx/>
              <a:buSzTx/>
              <a:buFont typeface="Wingdings"/>
              <a:buNone/>
              <a:defRPr/>
            </a:pPr>
            <a:endParaRPr lang="en-US" sz="3200" dirty="0">
              <a:solidFill>
                <a:schemeClr val="tx2">
                  <a:satMod val="200000"/>
                </a:schemeClr>
              </a:solidFill>
              <a:effectLst>
                <a:reflection blurRad="12700" stA="34000" endA="740" endPos="53000" dir="5400000" sy="-100000" algn="bl" rotWithShape="0"/>
              </a:effectLst>
              <a:ea typeface="+mj-ea"/>
              <a:cs typeface="+mj-cs"/>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rth_lights_lrg.jpg"/>
          <p:cNvPicPr>
            <a:picLocks noChangeAspect="1"/>
          </p:cNvPicPr>
          <p:nvPr/>
        </p:nvPicPr>
        <p:blipFill>
          <a:blip r:embed="rId3"/>
          <a:srcRect l="10448"/>
          <a:stretch>
            <a:fillRect/>
          </a:stretch>
        </p:blipFill>
        <p:spPr>
          <a:xfrm>
            <a:off x="0" y="1752600"/>
            <a:ext cx="9144000" cy="5105400"/>
          </a:xfrm>
          <a:prstGeom prst="rect">
            <a:avLst/>
          </a:prstGeom>
        </p:spPr>
      </p:pic>
      <p:sp>
        <p:nvSpPr>
          <p:cNvPr id="9" name="Content Placeholder 4"/>
          <p:cNvSpPr txBox="1">
            <a:spLocks/>
          </p:cNvSpPr>
          <p:nvPr/>
        </p:nvSpPr>
        <p:spPr>
          <a:xfrm>
            <a:off x="457200" y="152400"/>
            <a:ext cx="4114800" cy="1371600"/>
          </a:xfrm>
          <a:prstGeom prst="rect">
            <a:avLst/>
          </a:prstGeom>
        </p:spPr>
        <p:txBody>
          <a:bodyPr vert="horz">
            <a:noAutofit/>
          </a:bodyPr>
          <a:lstStyle/>
          <a:p>
            <a:pPr lvl="0">
              <a:spcBef>
                <a:spcPct val="0"/>
              </a:spcBef>
              <a:defRPr/>
            </a:pPr>
            <a:r>
              <a:rPr lang="en-US" sz="3200" b="1" spc="-100" dirty="0" smtClean="0">
                <a:solidFill>
                  <a:schemeClr val="tx2">
                    <a:satMod val="200000"/>
                  </a:schemeClr>
                </a:solidFill>
                <a:effectLst>
                  <a:reflection blurRad="12700" stA="34000" endA="740" endPos="53000" dir="5400000" sy="-100000" algn="bl" rotWithShape="0"/>
                </a:effectLst>
                <a:latin typeface="+mn-lt"/>
              </a:rPr>
              <a:t>How would sea level rise affect coastlines?</a:t>
            </a:r>
          </a:p>
        </p:txBody>
      </p:sp>
      <p:sp>
        <p:nvSpPr>
          <p:cNvPr id="10" name="Text Box 43"/>
          <p:cNvSpPr txBox="1">
            <a:spLocks noChangeArrowheads="1"/>
          </p:cNvSpPr>
          <p:nvPr/>
        </p:nvSpPr>
        <p:spPr bwMode="auto">
          <a:xfrm>
            <a:off x="152400" y="6096000"/>
            <a:ext cx="9144000" cy="830997"/>
          </a:xfrm>
          <a:prstGeom prst="rect">
            <a:avLst/>
          </a:prstGeom>
          <a:noFill/>
          <a:ln w="19050">
            <a:noFill/>
            <a:miter lim="800000"/>
            <a:headEnd/>
            <a:tailEnd/>
          </a:ln>
          <a:effectLst/>
        </p:spPr>
        <p:txBody>
          <a:bodyPr wrap="square">
            <a:spAutoFit/>
          </a:bodyPr>
          <a:lstStyle/>
          <a:p>
            <a:pPr marL="55563"/>
            <a:r>
              <a:rPr lang="en-US" sz="2400" b="1" dirty="0" smtClean="0">
                <a:solidFill>
                  <a:schemeClr val="accent4">
                    <a:lumMod val="60000"/>
                    <a:lumOff val="40000"/>
                  </a:schemeClr>
                </a:solidFill>
                <a:effectLst>
                  <a:reflection blurRad="12700" stA="34000" endA="740" endPos="53000" dir="5400000" sy="-100000" algn="bl" rotWithShape="0"/>
                </a:effectLst>
              </a:rPr>
              <a:t>Potential impacts of 5- to 8-m rise on southern Florida and Washington DC, estimated in 1980</a:t>
            </a:r>
          </a:p>
        </p:txBody>
      </p:sp>
      <p:pic>
        <p:nvPicPr>
          <p:cNvPr id="6" name="Picture 2"/>
          <p:cNvPicPr>
            <a:picLocks noChangeAspect="1" noChangeArrowheads="1"/>
          </p:cNvPicPr>
          <p:nvPr/>
        </p:nvPicPr>
        <p:blipFill>
          <a:blip r:embed="rId4"/>
          <a:srcRect l="12302" t="21364" r="11852" b="6972"/>
          <a:stretch>
            <a:fillRect/>
          </a:stretch>
        </p:blipFill>
        <p:spPr bwMode="auto">
          <a:xfrm>
            <a:off x="4572000" y="228600"/>
            <a:ext cx="4391799" cy="3124200"/>
          </a:xfrm>
          <a:prstGeom prst="rect">
            <a:avLst/>
          </a:prstGeom>
          <a:noFill/>
          <a:ln w="9525">
            <a:solidFill>
              <a:schemeClr val="accent1"/>
            </a:solidFill>
            <a:miter lim="800000"/>
            <a:headEnd/>
            <a:tailEnd/>
          </a:ln>
        </p:spPr>
      </p:pic>
      <p:pic>
        <p:nvPicPr>
          <p:cNvPr id="7" name="Picture 3"/>
          <p:cNvPicPr>
            <a:picLocks noChangeAspect="1" noChangeArrowheads="1"/>
          </p:cNvPicPr>
          <p:nvPr/>
        </p:nvPicPr>
        <p:blipFill>
          <a:blip r:embed="rId5"/>
          <a:srcRect l="17525" t="10570" r="17279" b="10420"/>
          <a:stretch>
            <a:fillRect/>
          </a:stretch>
        </p:blipFill>
        <p:spPr bwMode="auto">
          <a:xfrm>
            <a:off x="152400" y="1676400"/>
            <a:ext cx="4391025" cy="4349750"/>
          </a:xfrm>
          <a:prstGeom prst="rect">
            <a:avLst/>
          </a:prstGeom>
          <a:noFill/>
          <a:ln w="9525">
            <a:noFill/>
            <a:miter lim="800000"/>
            <a:headEnd/>
            <a:tailEnd/>
          </a:ln>
        </p:spPr>
      </p:pic>
      <p:pic>
        <p:nvPicPr>
          <p:cNvPr id="12" name="Picture 5"/>
          <p:cNvPicPr>
            <a:picLocks noChangeAspect="1" noChangeArrowheads="1"/>
          </p:cNvPicPr>
          <p:nvPr/>
        </p:nvPicPr>
        <p:blipFill>
          <a:blip r:embed="rId6"/>
          <a:srcRect l="18533" t="18118" r="11946" b="5446"/>
          <a:stretch>
            <a:fillRect/>
          </a:stretch>
        </p:blipFill>
        <p:spPr bwMode="auto">
          <a:xfrm>
            <a:off x="4876800" y="3414713"/>
            <a:ext cx="3921125" cy="2681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74638"/>
            <a:ext cx="8458200" cy="477837"/>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CIESIN Low Elevation Coastal Zone Dataset</a:t>
            </a:r>
          </a:p>
        </p:txBody>
      </p:sp>
      <p:sp>
        <p:nvSpPr>
          <p:cNvPr id="12291" name="Slide Number Placeholder 3"/>
          <p:cNvSpPr>
            <a:spLocks noGrp="1"/>
          </p:cNvSpPr>
          <p:nvPr>
            <p:ph type="sldNum" sz="quarter" idx="12"/>
          </p:nvPr>
        </p:nvSpPr>
        <p:spPr/>
        <p:txBody>
          <a:bodyPr/>
          <a:lstStyle/>
          <a:p>
            <a:pPr>
              <a:defRPr/>
            </a:pPr>
            <a:fld id="{602E29E1-208B-4EB0-A8A1-C7541B68B68B}" type="slidenum">
              <a:rPr lang="en-US"/>
              <a:pPr>
                <a:defRPr/>
              </a:pPr>
              <a:t>11</a:t>
            </a:fld>
            <a:endParaRPr lang="en-US"/>
          </a:p>
        </p:txBody>
      </p:sp>
      <p:pic>
        <p:nvPicPr>
          <p:cNvPr id="26629" name="Picture 5" descr="CHINA_urban_areas_and_10m_LECZ.jpg"/>
          <p:cNvPicPr>
            <a:picLocks noChangeAspect="1"/>
          </p:cNvPicPr>
          <p:nvPr/>
        </p:nvPicPr>
        <p:blipFill>
          <a:blip r:embed="rId2"/>
          <a:srcRect t="4907"/>
          <a:stretch>
            <a:fillRect/>
          </a:stretch>
        </p:blipFill>
        <p:spPr bwMode="auto">
          <a:xfrm>
            <a:off x="4496431" y="1238250"/>
            <a:ext cx="4381500" cy="5391150"/>
          </a:xfrm>
          <a:prstGeom prst="rect">
            <a:avLst/>
          </a:prstGeom>
          <a:noFill/>
          <a:ln w="9525">
            <a:noFill/>
            <a:miter lim="800000"/>
            <a:headEnd/>
            <a:tailEnd/>
          </a:ln>
        </p:spPr>
      </p:pic>
      <p:pic>
        <p:nvPicPr>
          <p:cNvPr id="7" name="Picture 4"/>
          <p:cNvPicPr>
            <a:picLocks noChangeAspect="1" noChangeArrowheads="1"/>
          </p:cNvPicPr>
          <p:nvPr/>
        </p:nvPicPr>
        <p:blipFill>
          <a:blip r:embed="rId3"/>
          <a:srcRect l="4234" t="51279" r="46428"/>
          <a:stretch>
            <a:fillRect/>
          </a:stretch>
        </p:blipFill>
        <p:spPr bwMode="auto">
          <a:xfrm>
            <a:off x="228600" y="1219200"/>
            <a:ext cx="397408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04800" y="152400"/>
            <a:ext cx="8458200" cy="1066800"/>
          </a:xfrm>
        </p:spPr>
        <p:txBody>
          <a:bodyPr/>
          <a:lstStyle/>
          <a:p>
            <a:pPr fontAlgn="auto">
              <a:spcAft>
                <a:spcPts val="0"/>
              </a:spcAft>
              <a:defRPr/>
            </a:pPr>
            <a:r>
              <a:rPr lang="en-US" sz="3200" b="1" dirty="0" smtClean="0">
                <a:effectLst>
                  <a:reflection blurRad="12700" stA="34000" endA="740" endPos="53000" dir="5400000" sy="-100000" algn="bl" rotWithShape="0"/>
                </a:effectLst>
                <a:latin typeface="+mn-lt"/>
                <a:ea typeface="+mn-ea"/>
                <a:cs typeface="+mn-cs"/>
              </a:rPr>
              <a:t>How can we improve governance of international cyberspace, e.g., for Earth observations?</a:t>
            </a:r>
          </a:p>
        </p:txBody>
      </p:sp>
      <p:pic>
        <p:nvPicPr>
          <p:cNvPr id="4100" name="Picture 2" descr="Satellites New GOS Jan 2006"/>
          <p:cNvPicPr>
            <a:picLocks noChangeAspect="1" noChangeArrowheads="1"/>
          </p:cNvPicPr>
          <p:nvPr/>
        </p:nvPicPr>
        <p:blipFill>
          <a:blip r:embed="rId2" cstate="print"/>
          <a:srcRect/>
          <a:stretch>
            <a:fillRect/>
          </a:stretch>
        </p:blipFill>
        <p:spPr bwMode="auto">
          <a:xfrm>
            <a:off x="76200" y="1397000"/>
            <a:ext cx="9017000" cy="5264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arth_lights_lrg.jpg"/>
          <p:cNvPicPr>
            <a:picLocks noChangeAspect="1"/>
          </p:cNvPicPr>
          <p:nvPr/>
        </p:nvPicPr>
        <p:blipFill>
          <a:blip r:embed="rId3" cstate="print"/>
          <a:srcRect l="10448"/>
          <a:stretch>
            <a:fillRect/>
          </a:stretch>
        </p:blipFill>
        <p:spPr bwMode="auto">
          <a:xfrm>
            <a:off x="0" y="1752600"/>
            <a:ext cx="9144000" cy="5105400"/>
          </a:xfrm>
          <a:prstGeom prst="rect">
            <a:avLst/>
          </a:prstGeom>
          <a:noFill/>
          <a:ln w="9525">
            <a:noFill/>
            <a:miter lim="800000"/>
            <a:headEnd/>
            <a:tailEnd/>
          </a:ln>
        </p:spPr>
      </p:pic>
      <p:sp>
        <p:nvSpPr>
          <p:cNvPr id="9" name="Content Placeholder 4"/>
          <p:cNvSpPr txBox="1">
            <a:spLocks/>
          </p:cNvSpPr>
          <p:nvPr/>
        </p:nvSpPr>
        <p:spPr>
          <a:xfrm>
            <a:off x="228600" y="228600"/>
            <a:ext cx="8763000" cy="1371600"/>
          </a:xfrm>
          <a:prstGeom prst="rect">
            <a:avLst/>
          </a:prstGeom>
          <a:solidFill>
            <a:schemeClr val="bg1"/>
          </a:solidFill>
        </p:spPr>
        <p:txBody>
          <a:bodyPr/>
          <a:lstStyle/>
          <a:p>
            <a:pPr fontAlgn="auto">
              <a:spcAft>
                <a:spcPts val="0"/>
              </a:spcAft>
              <a:defRPr/>
            </a:pPr>
            <a:r>
              <a:rPr lang="en-US" sz="3200" b="1" dirty="0" smtClean="0">
                <a:solidFill>
                  <a:schemeClr val="tx2">
                    <a:satMod val="200000"/>
                  </a:schemeClr>
                </a:solidFill>
                <a:effectLst>
                  <a:reflection blurRad="12700" stA="34000" endA="740" endPos="53000" dir="5400000" sy="-100000" algn="bl" rotWithShape="0"/>
                </a:effectLst>
                <a:latin typeface="+mn-lt"/>
              </a:rPr>
              <a:t>The Group on Earth Observations (GEO) is a major </a:t>
            </a:r>
            <a:r>
              <a:rPr lang="en-US" sz="3200" b="1" i="1" dirty="0" smtClean="0">
                <a:solidFill>
                  <a:schemeClr val="tx2">
                    <a:satMod val="200000"/>
                  </a:schemeClr>
                </a:solidFill>
                <a:effectLst>
                  <a:reflection blurRad="12700" stA="34000" endA="740" endPos="53000" dir="5400000" sy="-100000" algn="bl" rotWithShape="0"/>
                </a:effectLst>
                <a:latin typeface="+mn-lt"/>
              </a:rPr>
              <a:t>voluntary </a:t>
            </a:r>
            <a:r>
              <a:rPr lang="en-US" sz="3200" b="1" dirty="0" smtClean="0">
                <a:solidFill>
                  <a:schemeClr val="tx2">
                    <a:satMod val="200000"/>
                  </a:schemeClr>
                </a:solidFill>
                <a:effectLst>
                  <a:reflection blurRad="12700" stA="34000" endA="740" endPos="53000" dir="5400000" sy="-100000" algn="bl" rotWithShape="0"/>
                </a:effectLst>
                <a:latin typeface="+mn-lt"/>
              </a:rPr>
              <a:t>intergovernmental </a:t>
            </a:r>
            <a:r>
              <a:rPr lang="en-US" sz="3200" b="1" i="1" dirty="0" smtClean="0">
                <a:solidFill>
                  <a:schemeClr val="tx2">
                    <a:satMod val="200000"/>
                  </a:schemeClr>
                </a:solidFill>
                <a:effectLst>
                  <a:reflection blurRad="12700" stA="34000" endA="740" endPos="53000" dir="5400000" sy="-100000" algn="bl" rotWithShape="0"/>
                </a:effectLst>
                <a:latin typeface="+mn-lt"/>
              </a:rPr>
              <a:t>\</a:t>
            </a:r>
            <a:r>
              <a:rPr lang="en-US" sz="3200" b="1" dirty="0" smtClean="0">
                <a:solidFill>
                  <a:schemeClr val="tx2">
                    <a:satMod val="200000"/>
                  </a:schemeClr>
                </a:solidFill>
                <a:effectLst>
                  <a:reflection blurRad="12700" stA="34000" endA="740" endPos="53000" dir="5400000" sy="-100000" algn="bl" rotWithShape="0"/>
                </a:effectLst>
                <a:latin typeface="+mn-lt"/>
              </a:rPr>
              <a:t>initiative to develop an interoperable “Global Earth Observation System of Systems” (GEOSS)</a:t>
            </a:r>
          </a:p>
        </p:txBody>
      </p:sp>
      <p:pic>
        <p:nvPicPr>
          <p:cNvPr id="1026" name="Picture 2"/>
          <p:cNvPicPr>
            <a:picLocks noChangeAspect="1" noChangeArrowheads="1"/>
          </p:cNvPicPr>
          <p:nvPr/>
        </p:nvPicPr>
        <p:blipFill>
          <a:blip r:embed="rId4" cstate="print"/>
          <a:srcRect/>
          <a:stretch>
            <a:fillRect/>
          </a:stretch>
        </p:blipFill>
        <p:spPr bwMode="auto">
          <a:xfrm>
            <a:off x="1828800" y="2276856"/>
            <a:ext cx="5638800" cy="3608832"/>
          </a:xfrm>
          <a:prstGeom prst="rect">
            <a:avLst/>
          </a:prstGeom>
          <a:noFill/>
          <a:ln w="9525">
            <a:noFill/>
            <a:miter lim="800000"/>
            <a:headEnd/>
            <a:tailEnd/>
          </a:ln>
        </p:spPr>
      </p:pic>
      <p:sp>
        <p:nvSpPr>
          <p:cNvPr id="6" name="Text Box 43"/>
          <p:cNvSpPr txBox="1">
            <a:spLocks noChangeArrowheads="1"/>
          </p:cNvSpPr>
          <p:nvPr/>
        </p:nvSpPr>
        <p:spPr bwMode="auto">
          <a:xfrm>
            <a:off x="152400" y="6019800"/>
            <a:ext cx="9144000" cy="830997"/>
          </a:xfrm>
          <a:prstGeom prst="rect">
            <a:avLst/>
          </a:prstGeom>
          <a:noFill/>
          <a:ln w="19050">
            <a:noFill/>
            <a:miter lim="800000"/>
            <a:headEnd/>
            <a:tailEnd/>
          </a:ln>
          <a:effectLst/>
        </p:spPr>
        <p:txBody>
          <a:bodyPr wrap="square">
            <a:spAutoFit/>
          </a:bodyPr>
          <a:lstStyle/>
          <a:p>
            <a:pPr marL="55563"/>
            <a:r>
              <a:rPr lang="en-US" sz="2400" b="1" dirty="0" smtClean="0">
                <a:solidFill>
                  <a:schemeClr val="accent4">
                    <a:lumMod val="60000"/>
                    <a:lumOff val="40000"/>
                  </a:schemeClr>
                </a:solidFill>
                <a:effectLst>
                  <a:reflection blurRad="12700" stA="34000" endA="740" endPos="53000" dir="5400000" sy="-100000" algn="bl" rotWithShape="0"/>
                </a:effectLst>
              </a:rPr>
              <a:t>GEO currently has 80 national members plus the European Commission and more than 50 participating organizations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249238"/>
            <a:ext cx="8305800" cy="969962"/>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agreed GEO Data Sharing Principles are an important step towards  wider global access</a:t>
            </a:r>
          </a:p>
        </p:txBody>
      </p:sp>
      <p:sp>
        <p:nvSpPr>
          <p:cNvPr id="8196" name="Rectangle 3"/>
          <p:cNvSpPr>
            <a:spLocks noGrp="1" noChangeArrowheads="1"/>
          </p:cNvSpPr>
          <p:nvPr>
            <p:ph type="body" idx="1"/>
          </p:nvPr>
        </p:nvSpPr>
        <p:spPr bwMode="auto">
          <a:xfrm>
            <a:off x="457200" y="1600200"/>
            <a:ext cx="8424863" cy="4551363"/>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spcBef>
                <a:spcPts val="0"/>
              </a:spcBef>
              <a:buNone/>
            </a:pPr>
            <a:r>
              <a:rPr lang="en-US" sz="2800" b="1" i="1" dirty="0" smtClean="0">
                <a:solidFill>
                  <a:schemeClr val="accent4">
                    <a:lumMod val="60000"/>
                    <a:lumOff val="40000"/>
                  </a:schemeClr>
                </a:solidFill>
              </a:rPr>
              <a:t>“The societal benefits of Earth observations cannot be achieved without data sharing.”</a:t>
            </a:r>
          </a:p>
          <a:p>
            <a:pPr marL="231775" indent="-231775">
              <a:lnSpc>
                <a:spcPct val="90000"/>
              </a:lnSpc>
              <a:spcBef>
                <a:spcPts val="1200"/>
              </a:spcBef>
            </a:pPr>
            <a:r>
              <a:rPr lang="en-US" sz="2400" b="1" dirty="0" smtClean="0">
                <a:solidFill>
                  <a:schemeClr val="accent4">
                    <a:lumMod val="60000"/>
                    <a:lumOff val="40000"/>
                  </a:schemeClr>
                </a:solidFill>
              </a:rPr>
              <a:t>There will be </a:t>
            </a:r>
            <a:r>
              <a:rPr lang="en-US" sz="2400" b="1" dirty="0" smtClean="0"/>
              <a:t>full and open exchange of data, metadata, and products shared within GEOSS, recognizing relevant international instruments and national policies and legislation. </a:t>
            </a:r>
          </a:p>
          <a:p>
            <a:pPr marL="231775" indent="-231775">
              <a:lnSpc>
                <a:spcPct val="90000"/>
              </a:lnSpc>
              <a:spcBef>
                <a:spcPts val="1200"/>
              </a:spcBef>
            </a:pPr>
            <a:r>
              <a:rPr lang="en-US" sz="2400" b="1" dirty="0" smtClean="0">
                <a:solidFill>
                  <a:schemeClr val="accent4">
                    <a:lumMod val="60000"/>
                    <a:lumOff val="40000"/>
                  </a:schemeClr>
                </a:solidFill>
              </a:rPr>
              <a:t>All shared data, metadata, and products will be made available with minimum time delay and at minimum cost. </a:t>
            </a:r>
          </a:p>
          <a:p>
            <a:pPr marL="231775" indent="-231775">
              <a:lnSpc>
                <a:spcPct val="90000"/>
              </a:lnSpc>
              <a:spcBef>
                <a:spcPts val="1200"/>
              </a:spcBef>
            </a:pPr>
            <a:r>
              <a:rPr lang="en-US" sz="2400" b="1" dirty="0" smtClean="0">
                <a:solidFill>
                  <a:schemeClr val="accent4">
                    <a:lumMod val="60000"/>
                    <a:lumOff val="40000"/>
                  </a:schemeClr>
                </a:solidFill>
              </a:rPr>
              <a:t>All shared data, metadata, and products being free of charge or no more than cost of reproduction will be encouraged for </a:t>
            </a:r>
            <a:r>
              <a:rPr lang="en-US" sz="2400" b="1" dirty="0" smtClean="0"/>
              <a:t>research and education</a:t>
            </a:r>
            <a:r>
              <a:rPr lang="en-US" sz="2400" b="1" dirty="0" smtClean="0">
                <a:solidFill>
                  <a:schemeClr val="accent4">
                    <a:lumMod val="60000"/>
                    <a:lumOff val="40000"/>
                  </a:schemeClr>
                </a:solidFill>
              </a:rPr>
              <a:t>.</a:t>
            </a:r>
            <a:r>
              <a:rPr lang="en-US" sz="2400" b="1" dirty="0" smtClean="0">
                <a:solidFill>
                  <a:schemeClr val="accent4">
                    <a:lumMod val="40000"/>
                    <a:lumOff val="60000"/>
                  </a:schemeClr>
                </a:solidFill>
              </a:rPr>
              <a:t> </a:t>
            </a:r>
            <a:endParaRPr lang="en-US" sz="2800" b="1" dirty="0" smtClean="0">
              <a:solidFill>
                <a:schemeClr val="accent4">
                  <a:lumMod val="40000"/>
                  <a:lumOff val="60000"/>
                </a:schemeClr>
              </a:solidFill>
            </a:endParaRPr>
          </a:p>
          <a:p>
            <a:pPr marL="573088" lvl="1" indent="-227013" algn="r">
              <a:lnSpc>
                <a:spcPct val="90000"/>
              </a:lnSpc>
              <a:spcBef>
                <a:spcPct val="200000"/>
              </a:spcBef>
              <a:buFontTx/>
              <a:buNone/>
            </a:pPr>
            <a:r>
              <a:rPr lang="en-US" sz="1800" b="1" dirty="0" smtClean="0">
                <a:latin typeface="Arial" pitchFamily="34" charset="0"/>
              </a:rPr>
              <a:t>GEOSS 10-Year Implementation Plan, adopted 16 February 2005 </a:t>
            </a:r>
          </a:p>
        </p:txBody>
      </p:sp>
      <p:pic>
        <p:nvPicPr>
          <p:cNvPr id="6" name="Picture 1046"/>
          <p:cNvPicPr>
            <a:picLocks noChangeAspect="1" noChangeArrowheads="1"/>
          </p:cNvPicPr>
          <p:nvPr/>
        </p:nvPicPr>
        <p:blipFill>
          <a:blip r:embed="rId3" cstate="print"/>
          <a:srcRect/>
          <a:stretch>
            <a:fillRect/>
          </a:stretch>
        </p:blipFill>
        <p:spPr bwMode="auto">
          <a:xfrm>
            <a:off x="185737" y="5943600"/>
            <a:ext cx="1414463"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71600"/>
          </a:xfrm>
        </p:spPr>
        <p:txBody>
          <a:bodyPr vert="horz" anchor="t">
            <a:noAutofit/>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sixth GEO Plenary meeting two weeks ago accepted a new set of implementation guidelines</a:t>
            </a:r>
          </a:p>
        </p:txBody>
      </p:sp>
      <p:sp>
        <p:nvSpPr>
          <p:cNvPr id="19" name="Rectangle 18"/>
          <p:cNvSpPr/>
          <p:nvPr/>
        </p:nvSpPr>
        <p:spPr>
          <a:xfrm>
            <a:off x="304800" y="1524000"/>
            <a:ext cx="8610600" cy="5207579"/>
          </a:xfrm>
          <a:prstGeom prst="rect">
            <a:avLst/>
          </a:prstGeom>
        </p:spPr>
        <p:txBody>
          <a:bodyPr wrap="square">
            <a:spAutoFit/>
          </a:bodyPr>
          <a:lstStyle/>
          <a:p>
            <a:pPr marL="381000" indent="-381000">
              <a:lnSpc>
                <a:spcPct val="90000"/>
              </a:lnSpc>
              <a:spcBef>
                <a:spcPts val="600"/>
              </a:spcBef>
              <a:buFontTx/>
              <a:buAutoNum type="arabicParenR"/>
              <a:defRPr/>
            </a:pPr>
            <a:r>
              <a:rPr lang="en-US" altLang="ja-JP" sz="2400" b="1" dirty="0" smtClean="0">
                <a:solidFill>
                  <a:schemeClr val="accent4">
                    <a:lumMod val="60000"/>
                    <a:lumOff val="40000"/>
                  </a:schemeClr>
                </a:solidFill>
                <a:latin typeface="+mn-lt"/>
              </a:rPr>
              <a:t>Promoting implementation of the principle of </a:t>
            </a:r>
            <a:r>
              <a:rPr lang="en-US" altLang="ja-JP" sz="2400" b="1" dirty="0" smtClean="0">
                <a:latin typeface="+mn-lt"/>
              </a:rPr>
              <a:t>full and open exchange of data</a:t>
            </a:r>
            <a:r>
              <a:rPr lang="en-US" altLang="ja-JP" sz="2400" b="1" dirty="0" smtClean="0">
                <a:solidFill>
                  <a:schemeClr val="accent4">
                    <a:lumMod val="60000"/>
                    <a:lumOff val="40000"/>
                  </a:schemeClr>
                </a:solidFill>
                <a:latin typeface="+mn-lt"/>
              </a:rPr>
              <a:t> in accordance with the GEOSS Data Sharing Principles</a:t>
            </a:r>
          </a:p>
          <a:p>
            <a:pPr marL="381000" indent="-381000">
              <a:lnSpc>
                <a:spcPct val="90000"/>
              </a:lnSpc>
              <a:spcBef>
                <a:spcPts val="600"/>
              </a:spcBef>
              <a:buFontTx/>
              <a:buAutoNum type="arabicParenR"/>
              <a:defRPr/>
            </a:pPr>
            <a:r>
              <a:rPr lang="en-US" altLang="ja-JP" sz="2400" b="1" dirty="0" smtClean="0">
                <a:solidFill>
                  <a:schemeClr val="accent4">
                    <a:lumMod val="60000"/>
                    <a:lumOff val="40000"/>
                  </a:schemeClr>
                </a:solidFill>
                <a:latin typeface="+mn-lt"/>
              </a:rPr>
              <a:t>Enabling GEOSS users to </a:t>
            </a:r>
            <a:r>
              <a:rPr lang="en-US" altLang="ja-JP" sz="2400" b="1" dirty="0" smtClean="0">
                <a:latin typeface="+mn-lt"/>
              </a:rPr>
              <a:t>reuse and re-disseminate </a:t>
            </a:r>
            <a:r>
              <a:rPr lang="en-US" altLang="ja-JP" sz="2400" b="1" dirty="0" smtClean="0">
                <a:solidFill>
                  <a:schemeClr val="accent4">
                    <a:lumMod val="60000"/>
                    <a:lumOff val="40000"/>
                  </a:schemeClr>
                </a:solidFill>
                <a:latin typeface="+mn-lt"/>
              </a:rPr>
              <a:t>shared data, metadata, and products.</a:t>
            </a:r>
          </a:p>
          <a:p>
            <a:pPr marL="381000" indent="-381000">
              <a:lnSpc>
                <a:spcPct val="90000"/>
              </a:lnSpc>
              <a:spcBef>
                <a:spcPts val="600"/>
              </a:spcBef>
              <a:buFontTx/>
              <a:buAutoNum type="arabicParenR"/>
              <a:defRPr/>
            </a:pPr>
            <a:r>
              <a:rPr lang="en-US" altLang="ja-JP" sz="2400" b="1" dirty="0" smtClean="0">
                <a:solidFill>
                  <a:schemeClr val="accent4">
                    <a:lumMod val="60000"/>
                    <a:lumOff val="40000"/>
                  </a:schemeClr>
                </a:solidFill>
                <a:latin typeface="+mn-lt"/>
              </a:rPr>
              <a:t>Ensuring consistency in the implementation of the GEOSS Data Sharing Principles with </a:t>
            </a:r>
            <a:r>
              <a:rPr lang="en-US" altLang="ja-JP" sz="2400" b="1" dirty="0" smtClean="0">
                <a:latin typeface="+mn-lt"/>
              </a:rPr>
              <a:t>relevant international instruments and national policies and legislation</a:t>
            </a:r>
            <a:r>
              <a:rPr lang="en-US" altLang="ja-JP" sz="2400" b="1" dirty="0" smtClean="0">
                <a:solidFill>
                  <a:schemeClr val="accent4">
                    <a:lumMod val="60000"/>
                    <a:lumOff val="40000"/>
                  </a:schemeClr>
                </a:solidFill>
                <a:latin typeface="+mn-lt"/>
              </a:rPr>
              <a:t>.</a:t>
            </a:r>
          </a:p>
          <a:p>
            <a:pPr marL="381000" indent="-381000">
              <a:lnSpc>
                <a:spcPct val="90000"/>
              </a:lnSpc>
              <a:spcBef>
                <a:spcPts val="600"/>
              </a:spcBef>
              <a:buFontTx/>
              <a:buAutoNum type="arabicParenR"/>
              <a:defRPr/>
            </a:pPr>
            <a:r>
              <a:rPr lang="en-US" altLang="ja-JP" sz="2400" b="1" dirty="0" smtClean="0">
                <a:solidFill>
                  <a:schemeClr val="accent4">
                    <a:lumMod val="60000"/>
                    <a:lumOff val="40000"/>
                  </a:schemeClr>
                </a:solidFill>
                <a:latin typeface="+mn-lt"/>
              </a:rPr>
              <a:t>Implementing </a:t>
            </a:r>
            <a:r>
              <a:rPr lang="en-US" altLang="ja-JP" sz="2400" b="1" dirty="0" smtClean="0">
                <a:latin typeface="+mn-lt"/>
              </a:rPr>
              <a:t>pricing policies </a:t>
            </a:r>
            <a:r>
              <a:rPr lang="en-US" altLang="ja-JP" sz="2400" b="1" dirty="0" smtClean="0">
                <a:solidFill>
                  <a:schemeClr val="accent4">
                    <a:lumMod val="60000"/>
                    <a:lumOff val="40000"/>
                  </a:schemeClr>
                </a:solidFill>
                <a:latin typeface="+mn-lt"/>
              </a:rPr>
              <a:t>consistent with</a:t>
            </a:r>
            <a:br>
              <a:rPr lang="en-US" altLang="ja-JP" sz="2400" b="1" dirty="0" smtClean="0">
                <a:solidFill>
                  <a:schemeClr val="accent4">
                    <a:lumMod val="60000"/>
                    <a:lumOff val="40000"/>
                  </a:schemeClr>
                </a:solidFill>
                <a:latin typeface="+mn-lt"/>
              </a:rPr>
            </a:br>
            <a:r>
              <a:rPr lang="en-US" altLang="ja-JP" sz="2400" b="1" dirty="0" smtClean="0">
                <a:solidFill>
                  <a:schemeClr val="accent4">
                    <a:lumMod val="60000"/>
                    <a:lumOff val="40000"/>
                  </a:schemeClr>
                </a:solidFill>
                <a:latin typeface="+mn-lt"/>
              </a:rPr>
              <a:t>the GEOSS Data Sharing Principles.</a:t>
            </a:r>
          </a:p>
          <a:p>
            <a:pPr marL="381000" indent="-381000">
              <a:lnSpc>
                <a:spcPct val="90000"/>
              </a:lnSpc>
              <a:spcBef>
                <a:spcPts val="600"/>
              </a:spcBef>
              <a:buFontTx/>
              <a:buAutoNum type="arabicParenR"/>
              <a:defRPr/>
            </a:pPr>
            <a:r>
              <a:rPr lang="en-US" altLang="ja-JP" sz="2400" b="1" dirty="0" smtClean="0">
                <a:latin typeface="+mn-lt"/>
              </a:rPr>
              <a:t>Reducing the time delays</a:t>
            </a:r>
            <a:r>
              <a:rPr lang="en-US" altLang="ja-JP" sz="2400" b="1" dirty="0" smtClean="0">
                <a:solidFill>
                  <a:schemeClr val="accent4">
                    <a:lumMod val="60000"/>
                    <a:lumOff val="40000"/>
                  </a:schemeClr>
                </a:solidFill>
                <a:latin typeface="+mn-lt"/>
              </a:rPr>
              <a:t> for making data</a:t>
            </a:r>
            <a:br>
              <a:rPr lang="en-US" altLang="ja-JP" sz="2400" b="1" dirty="0" smtClean="0">
                <a:solidFill>
                  <a:schemeClr val="accent4">
                    <a:lumMod val="60000"/>
                    <a:lumOff val="40000"/>
                  </a:schemeClr>
                </a:solidFill>
                <a:latin typeface="+mn-lt"/>
              </a:rPr>
            </a:br>
            <a:r>
              <a:rPr lang="en-US" altLang="ja-JP" sz="2400" b="1" dirty="0" smtClean="0">
                <a:solidFill>
                  <a:schemeClr val="accent4">
                    <a:lumMod val="60000"/>
                    <a:lumOff val="40000"/>
                  </a:schemeClr>
                </a:solidFill>
                <a:latin typeface="+mn-lt"/>
              </a:rPr>
              <a:t>available through GEOSS.</a:t>
            </a:r>
          </a:p>
          <a:p>
            <a:pPr marL="381000" indent="-381000">
              <a:lnSpc>
                <a:spcPct val="90000"/>
              </a:lnSpc>
              <a:spcBef>
                <a:spcPts val="600"/>
              </a:spcBef>
              <a:buFontTx/>
              <a:buAutoNum type="arabicParenR"/>
              <a:defRPr/>
            </a:pPr>
            <a:r>
              <a:rPr lang="en-US" altLang="ja-JP" sz="2400" b="1" dirty="0" smtClean="0">
                <a:solidFill>
                  <a:schemeClr val="accent4">
                    <a:lumMod val="60000"/>
                    <a:lumOff val="40000"/>
                  </a:schemeClr>
                </a:solidFill>
                <a:latin typeface="+mn-lt"/>
              </a:rPr>
              <a:t>Promoting </a:t>
            </a:r>
            <a:r>
              <a:rPr lang="en-US" altLang="ja-JP" sz="2400" b="1" dirty="0" smtClean="0">
                <a:latin typeface="+mn-lt"/>
              </a:rPr>
              <a:t>research and education uses </a:t>
            </a:r>
            <a:r>
              <a:rPr lang="en-US" altLang="ja-JP" sz="2400" b="1" dirty="0" smtClean="0">
                <a:solidFill>
                  <a:schemeClr val="accent4">
                    <a:lumMod val="60000"/>
                    <a:lumOff val="40000"/>
                  </a:schemeClr>
                </a:solidFill>
                <a:latin typeface="+mn-lt"/>
              </a:rPr>
              <a:t>of </a:t>
            </a:r>
            <a:br>
              <a:rPr lang="en-US" altLang="ja-JP" sz="2400" b="1" dirty="0" smtClean="0">
                <a:solidFill>
                  <a:schemeClr val="accent4">
                    <a:lumMod val="60000"/>
                    <a:lumOff val="40000"/>
                  </a:schemeClr>
                </a:solidFill>
                <a:latin typeface="+mn-lt"/>
              </a:rPr>
            </a:br>
            <a:r>
              <a:rPr lang="en-US" altLang="ja-JP" sz="2400" b="1" dirty="0" smtClean="0">
                <a:solidFill>
                  <a:schemeClr val="accent4">
                    <a:lumMod val="60000"/>
                    <a:lumOff val="40000"/>
                  </a:schemeClr>
                </a:solidFill>
                <a:latin typeface="+mn-lt"/>
              </a:rPr>
              <a:t>GEOSS data, metadata, and products.</a:t>
            </a:r>
          </a:p>
        </p:txBody>
      </p:sp>
      <p:pic>
        <p:nvPicPr>
          <p:cNvPr id="20" name="Picture 2"/>
          <p:cNvPicPr>
            <a:picLocks noChangeAspect="1" noChangeArrowheads="1"/>
          </p:cNvPicPr>
          <p:nvPr/>
        </p:nvPicPr>
        <p:blipFill>
          <a:blip r:embed="rId2" cstate="print"/>
          <a:srcRect/>
          <a:stretch>
            <a:fillRect/>
          </a:stretch>
        </p:blipFill>
        <p:spPr bwMode="auto">
          <a:xfrm>
            <a:off x="7306581" y="4191000"/>
            <a:ext cx="1761219" cy="253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71600"/>
          </a:xfrm>
        </p:spPr>
        <p:txBody>
          <a:bodyPr vert="horz" anchor="t">
            <a:noAutofit/>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Whether GEO and GEOSS can really succeed in opening up access remains to be seen</a:t>
            </a:r>
          </a:p>
        </p:txBody>
      </p:sp>
      <p:sp>
        <p:nvSpPr>
          <p:cNvPr id="20" name="Content Placeholder 2"/>
          <p:cNvSpPr>
            <a:spLocks noGrp="1"/>
          </p:cNvSpPr>
          <p:nvPr>
            <p:ph idx="1"/>
          </p:nvPr>
        </p:nvSpPr>
        <p:spPr>
          <a:xfrm>
            <a:off x="152400" y="1371600"/>
            <a:ext cx="8686800" cy="2209800"/>
          </a:xfrm>
        </p:spPr>
        <p:txBody>
          <a:bodyPr/>
          <a:lstStyle/>
          <a:p>
            <a:pPr>
              <a:spcBef>
                <a:spcPts val="600"/>
              </a:spcBef>
            </a:pPr>
            <a:r>
              <a:rPr lang="en-US" sz="2400" b="1" dirty="0" smtClean="0">
                <a:solidFill>
                  <a:schemeClr val="accent4">
                    <a:lumMod val="60000"/>
                    <a:lumOff val="40000"/>
                  </a:schemeClr>
                </a:solidFill>
              </a:rPr>
              <a:t>Some countries such as Brazil and China are making important datasets openly available</a:t>
            </a:r>
          </a:p>
          <a:p>
            <a:pPr>
              <a:spcBef>
                <a:spcPts val="600"/>
              </a:spcBef>
            </a:pPr>
            <a:r>
              <a:rPr lang="en-US" sz="2400" b="1" dirty="0" smtClean="0">
                <a:solidFill>
                  <a:schemeClr val="accent4">
                    <a:lumMod val="60000"/>
                    <a:lumOff val="40000"/>
                  </a:schemeClr>
                </a:solidFill>
              </a:rPr>
              <a:t>But other data remain restricted, e.g., the US 30-m STRM dataset, for “national security” reasons</a:t>
            </a:r>
          </a:p>
          <a:p>
            <a:endParaRPr lang="en-US" sz="2400" b="1" dirty="0" smtClean="0">
              <a:solidFill>
                <a:schemeClr val="accent4">
                  <a:lumMod val="60000"/>
                  <a:lumOff val="40000"/>
                </a:schemeClr>
              </a:solidFill>
              <a:effectLst>
                <a:reflection blurRad="12700" stA="34000" endA="740" endPos="53000" dir="5400000" sy="-100000" algn="bl" rotWithShape="0"/>
              </a:effectLst>
            </a:endParaRPr>
          </a:p>
          <a:p>
            <a:endParaRPr lang="en-US" sz="2400" b="1" dirty="0" smtClean="0">
              <a:solidFill>
                <a:schemeClr val="accent4">
                  <a:lumMod val="60000"/>
                  <a:lumOff val="40000"/>
                </a:schemeClr>
              </a:solidFill>
              <a:effectLst>
                <a:reflection blurRad="12700" stA="34000" endA="740" endPos="53000" dir="5400000" sy="-100000" algn="bl" rotWithShape="0"/>
              </a:effectLst>
            </a:endParaRPr>
          </a:p>
        </p:txBody>
      </p:sp>
      <p:pic>
        <p:nvPicPr>
          <p:cNvPr id="21" name="Picture 4"/>
          <p:cNvPicPr>
            <a:picLocks noChangeAspect="1" noChangeArrowheads="1"/>
          </p:cNvPicPr>
          <p:nvPr/>
        </p:nvPicPr>
        <p:blipFill>
          <a:blip r:embed="rId2"/>
          <a:srcRect/>
          <a:stretch>
            <a:fillRect/>
          </a:stretch>
        </p:blipFill>
        <p:spPr bwMode="auto">
          <a:xfrm>
            <a:off x="304800" y="3043238"/>
            <a:ext cx="4237038" cy="3357562"/>
          </a:xfrm>
          <a:prstGeom prst="rect">
            <a:avLst/>
          </a:prstGeom>
          <a:noFill/>
          <a:ln w="9525">
            <a:noFill/>
            <a:miter lim="800000"/>
            <a:headEnd/>
            <a:tailEnd/>
          </a:ln>
          <a:effectLst/>
        </p:spPr>
      </p:pic>
      <p:pic>
        <p:nvPicPr>
          <p:cNvPr id="22" name="Picture 5"/>
          <p:cNvPicPr>
            <a:picLocks noChangeAspect="1" noChangeArrowheads="1"/>
          </p:cNvPicPr>
          <p:nvPr/>
        </p:nvPicPr>
        <p:blipFill>
          <a:blip r:embed="rId3"/>
          <a:srcRect/>
          <a:stretch>
            <a:fillRect/>
          </a:stretch>
        </p:blipFill>
        <p:spPr bwMode="auto">
          <a:xfrm>
            <a:off x="4868863" y="3276600"/>
            <a:ext cx="4237037" cy="3357563"/>
          </a:xfrm>
          <a:prstGeom prst="rect">
            <a:avLst/>
          </a:prstGeom>
          <a:noFill/>
          <a:ln w="9525">
            <a:noFill/>
            <a:miter lim="800000"/>
            <a:headEnd/>
            <a:tailEnd/>
          </a:ln>
          <a:effectLst/>
        </p:spPr>
      </p:pic>
      <p:sp>
        <p:nvSpPr>
          <p:cNvPr id="23" name="Text Box 6"/>
          <p:cNvSpPr txBox="1">
            <a:spLocks noChangeArrowheads="1"/>
          </p:cNvSpPr>
          <p:nvPr/>
        </p:nvSpPr>
        <p:spPr bwMode="auto">
          <a:xfrm>
            <a:off x="2070100" y="6337300"/>
            <a:ext cx="692150" cy="366713"/>
          </a:xfrm>
          <a:prstGeom prst="rect">
            <a:avLst/>
          </a:prstGeom>
          <a:noFill/>
          <a:ln w="9525">
            <a:noFill/>
            <a:miter lim="800000"/>
            <a:headEnd/>
            <a:tailEnd/>
          </a:ln>
          <a:effectLst/>
        </p:spPr>
        <p:txBody>
          <a:bodyPr wrap="none">
            <a:spAutoFit/>
          </a:bodyPr>
          <a:lstStyle/>
          <a:p>
            <a:pPr algn="l" eaLnBrk="1" hangingPunct="1"/>
            <a:r>
              <a:rPr lang="en-US" sz="1800" b="0" dirty="0"/>
              <a:t>90 m</a:t>
            </a:r>
          </a:p>
        </p:txBody>
      </p:sp>
      <p:sp>
        <p:nvSpPr>
          <p:cNvPr id="24" name="Text Box 7"/>
          <p:cNvSpPr txBox="1">
            <a:spLocks noChangeArrowheads="1"/>
          </p:cNvSpPr>
          <p:nvPr/>
        </p:nvSpPr>
        <p:spPr bwMode="auto">
          <a:xfrm>
            <a:off x="6743700" y="2832100"/>
            <a:ext cx="692150" cy="366713"/>
          </a:xfrm>
          <a:prstGeom prst="rect">
            <a:avLst/>
          </a:prstGeom>
          <a:noFill/>
          <a:ln w="9525">
            <a:noFill/>
            <a:miter lim="800000"/>
            <a:headEnd/>
            <a:tailEnd/>
          </a:ln>
          <a:effectLst/>
        </p:spPr>
        <p:txBody>
          <a:bodyPr wrap="none">
            <a:spAutoFit/>
          </a:bodyPr>
          <a:lstStyle/>
          <a:p>
            <a:pPr algn="l" eaLnBrk="1" hangingPunct="1"/>
            <a:r>
              <a:rPr lang="en-US" sz="1800" b="0"/>
              <a:t>30 m</a:t>
            </a:r>
          </a:p>
        </p:txBody>
      </p:sp>
      <p:sp>
        <p:nvSpPr>
          <p:cNvPr id="25" name="Text Box 8"/>
          <p:cNvSpPr txBox="1">
            <a:spLocks noChangeArrowheads="1"/>
          </p:cNvSpPr>
          <p:nvPr/>
        </p:nvSpPr>
        <p:spPr bwMode="auto">
          <a:xfrm>
            <a:off x="584200" y="6705600"/>
            <a:ext cx="3683000" cy="152400"/>
          </a:xfrm>
          <a:prstGeom prst="rect">
            <a:avLst/>
          </a:prstGeom>
          <a:noFill/>
          <a:ln w="9525">
            <a:noFill/>
            <a:miter lim="800000"/>
            <a:headEnd/>
            <a:tailEnd/>
          </a:ln>
          <a:effectLst/>
        </p:spPr>
        <p:txBody>
          <a:bodyPr lIns="0" tIns="0" rIns="0" bIns="0">
            <a:spAutoFit/>
          </a:bodyPr>
          <a:lstStyle/>
          <a:p>
            <a:pPr algn="l">
              <a:spcBef>
                <a:spcPct val="50000"/>
              </a:spcBef>
            </a:pPr>
            <a:r>
              <a:rPr lang="en-US" sz="1000"/>
              <a:t>Comparison courtesy of V. Gorokhovich, CIESIN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1"/>
            <a:ext cx="8458200" cy="7620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Polar Information Commons (PIC) is an international initiative to provide a long-term framework for polar data access and stewardship.</a:t>
            </a:r>
          </a:p>
        </p:txBody>
      </p:sp>
      <p:sp>
        <p:nvSpPr>
          <p:cNvPr id="9219" name="Content Placeholder 2"/>
          <p:cNvSpPr>
            <a:spLocks noGrp="1"/>
          </p:cNvSpPr>
          <p:nvPr>
            <p:ph idx="1"/>
          </p:nvPr>
        </p:nvSpPr>
        <p:spPr>
          <a:xfrm>
            <a:off x="152400" y="1981200"/>
            <a:ext cx="8763000" cy="4419600"/>
          </a:xfrm>
        </p:spPr>
        <p:txBody>
          <a:bodyPr/>
          <a:lstStyle/>
          <a:p>
            <a:pPr>
              <a:buNone/>
            </a:pPr>
            <a:r>
              <a:rPr lang="en-US" sz="2800" b="1" dirty="0" smtClean="0">
                <a:solidFill>
                  <a:schemeClr val="accent4">
                    <a:lumMod val="60000"/>
                    <a:lumOff val="40000"/>
                  </a:schemeClr>
                </a:solidFill>
              </a:rPr>
              <a:t>The PIC vision:</a:t>
            </a:r>
          </a:p>
          <a:p>
            <a:r>
              <a:rPr lang="en-US" sz="2400" b="1" dirty="0" smtClean="0">
                <a:solidFill>
                  <a:schemeClr val="accent4">
                    <a:lumMod val="60000"/>
                    <a:lumOff val="40000"/>
                  </a:schemeClr>
                </a:solidFill>
              </a:rPr>
              <a:t>Data and information about the polar regions are </a:t>
            </a:r>
            <a:r>
              <a:rPr lang="en-US" sz="2400" b="1" dirty="0" smtClean="0"/>
              <a:t>public goods </a:t>
            </a:r>
            <a:r>
              <a:rPr lang="en-US" sz="2400" b="1" dirty="0" smtClean="0">
                <a:solidFill>
                  <a:schemeClr val="accent4">
                    <a:lumMod val="60000"/>
                    <a:lumOff val="40000"/>
                  </a:schemeClr>
                </a:solidFill>
              </a:rPr>
              <a:t>that should be shared ethically and with minimal constraint</a:t>
            </a:r>
          </a:p>
          <a:p>
            <a:r>
              <a:rPr lang="en-US" sz="2400" b="1" dirty="0" smtClean="0">
                <a:solidFill>
                  <a:schemeClr val="accent4">
                    <a:lumMod val="60000"/>
                    <a:lumOff val="40000"/>
                  </a:schemeClr>
                </a:solidFill>
              </a:rPr>
              <a:t>The PIC is a </a:t>
            </a:r>
            <a:r>
              <a:rPr lang="en-US" sz="2400" b="1" dirty="0" smtClean="0"/>
              <a:t>shared virtual resource</a:t>
            </a:r>
            <a:r>
              <a:rPr lang="en-US" sz="2400" b="1" dirty="0" smtClean="0">
                <a:solidFill>
                  <a:schemeClr val="accent4">
                    <a:lumMod val="60000"/>
                    <a:lumOff val="40000"/>
                  </a:schemeClr>
                </a:solidFill>
              </a:rPr>
              <a:t> that parallels the “legal” commons in the Antarctic and the “shared interest” commons in the Arctic</a:t>
            </a:r>
          </a:p>
          <a:p>
            <a:r>
              <a:rPr lang="en-US" sz="2400" b="1" dirty="0" smtClean="0">
                <a:solidFill>
                  <a:schemeClr val="accent4">
                    <a:lumMod val="60000"/>
                    <a:lumOff val="40000"/>
                  </a:schemeClr>
                </a:solidFill>
              </a:rPr>
              <a:t>The PIC provides both </a:t>
            </a:r>
            <a:r>
              <a:rPr lang="en-US" sz="2400" b="1" dirty="0" smtClean="0"/>
              <a:t>an institutional framework</a:t>
            </a:r>
            <a:r>
              <a:rPr lang="en-US" sz="2400" b="1" dirty="0" smtClean="0">
                <a:solidFill>
                  <a:schemeClr val="accent4">
                    <a:lumMod val="60000"/>
                    <a:lumOff val="40000"/>
                  </a:schemeClr>
                </a:solidFill>
              </a:rPr>
              <a:t> and a </a:t>
            </a:r>
            <a:r>
              <a:rPr lang="en-US" sz="2400" b="1" dirty="0" smtClean="0"/>
              <a:t>technical infrastructure </a:t>
            </a:r>
            <a:r>
              <a:rPr lang="en-US" sz="2400" b="1" dirty="0" smtClean="0">
                <a:solidFill>
                  <a:schemeClr val="accent4">
                    <a:lumMod val="60000"/>
                    <a:lumOff val="40000"/>
                  </a:schemeClr>
                </a:solidFill>
              </a:rPr>
              <a:t>for sharing and preservation of polar data in the short and long term</a:t>
            </a:r>
          </a:p>
          <a:p>
            <a:r>
              <a:rPr lang="en-US" sz="2400" b="1" dirty="0" smtClean="0">
                <a:solidFill>
                  <a:schemeClr val="accent4">
                    <a:lumMod val="60000"/>
                    <a:lumOff val="40000"/>
                  </a:schemeClr>
                </a:solidFill>
              </a:rPr>
              <a:t>The PIC harnesses the </a:t>
            </a:r>
            <a:r>
              <a:rPr lang="en-US" sz="2400" b="1" dirty="0" smtClean="0"/>
              <a:t>collective expertise, capabilities, and resources </a:t>
            </a:r>
            <a:r>
              <a:rPr lang="en-US" sz="2400" b="1" dirty="0" smtClean="0">
                <a:solidFill>
                  <a:schemeClr val="accent4">
                    <a:lumMod val="60000"/>
                    <a:lumOff val="40000"/>
                  </a:schemeClr>
                </a:solidFill>
              </a:rPr>
              <a:t>of the broad community of polar stakeholders</a:t>
            </a:r>
          </a:p>
          <a:p>
            <a:endParaRPr lang="en-US" sz="2400" b="1" dirty="0" smtClean="0">
              <a:solidFill>
                <a:schemeClr val="accent4">
                  <a:lumMod val="60000"/>
                  <a:lumOff val="40000"/>
                </a:schemeClr>
              </a:solidFill>
              <a:effectLst>
                <a:reflection blurRad="12700" stA="34000" endA="740" endPos="53000" dir="5400000" sy="-100000" algn="bl" rotWithShape="0"/>
              </a:effectLst>
            </a:endParaRPr>
          </a:p>
        </p:txBody>
      </p:sp>
      <p:pic>
        <p:nvPicPr>
          <p:cNvPr id="5" name="Picture 2"/>
          <p:cNvPicPr>
            <a:picLocks noChangeAspect="1" noChangeArrowheads="1"/>
          </p:cNvPicPr>
          <p:nvPr/>
        </p:nvPicPr>
        <p:blipFill>
          <a:blip r:embed="rId3" cstate="print"/>
          <a:srcRect l="16839" t="44007" r="20985" b="11049"/>
          <a:stretch>
            <a:fillRect/>
          </a:stretch>
        </p:blipFill>
        <p:spPr bwMode="auto">
          <a:xfrm>
            <a:off x="7924800" y="152400"/>
            <a:ext cx="10668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237"/>
            <a:ext cx="8839200" cy="2265363"/>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situation in the Arctic is complex, but there is a clear need for information sharing based on the shared interests of the 8 Arctic nations as well as the rest of the world</a:t>
            </a:r>
          </a:p>
        </p:txBody>
      </p:sp>
      <p:sp>
        <p:nvSpPr>
          <p:cNvPr id="3" name="Content Placeholder 2"/>
          <p:cNvSpPr>
            <a:spLocks noGrp="1"/>
          </p:cNvSpPr>
          <p:nvPr>
            <p:ph idx="1"/>
          </p:nvPr>
        </p:nvSpPr>
        <p:spPr>
          <a:xfrm>
            <a:off x="3962400" y="1905000"/>
            <a:ext cx="5181600" cy="4495800"/>
          </a:xfrm>
        </p:spPr>
        <p:txBody>
          <a:bodyPr/>
          <a:lstStyle/>
          <a:p>
            <a:pPr>
              <a:spcBef>
                <a:spcPts val="600"/>
              </a:spcBef>
            </a:pPr>
            <a:r>
              <a:rPr lang="en-US" sz="2400" b="1" dirty="0" smtClean="0">
                <a:solidFill>
                  <a:schemeClr val="accent4">
                    <a:lumMod val="60000"/>
                    <a:lumOff val="40000"/>
                  </a:schemeClr>
                </a:solidFill>
              </a:rPr>
              <a:t>Monitoring and prediction of Arctic climate changes and associated impacts on the global environment—including weather, climate, sea level , ecosystems</a:t>
            </a:r>
          </a:p>
          <a:p>
            <a:pPr>
              <a:spcBef>
                <a:spcPts val="600"/>
              </a:spcBef>
            </a:pPr>
            <a:r>
              <a:rPr lang="en-US" sz="2400" b="1" dirty="0" smtClean="0">
                <a:solidFill>
                  <a:schemeClr val="accent4">
                    <a:lumMod val="60000"/>
                    <a:lumOff val="40000"/>
                  </a:schemeClr>
                </a:solidFill>
              </a:rPr>
              <a:t>Opening of sea routes and coordination of rescue operations</a:t>
            </a:r>
          </a:p>
          <a:p>
            <a:pPr>
              <a:spcBef>
                <a:spcPts val="600"/>
              </a:spcBef>
            </a:pPr>
            <a:r>
              <a:rPr lang="en-US" sz="2400" b="1" dirty="0" smtClean="0">
                <a:solidFill>
                  <a:schemeClr val="accent4">
                    <a:lumMod val="60000"/>
                    <a:lumOff val="40000"/>
                  </a:schemeClr>
                </a:solidFill>
              </a:rPr>
              <a:t>Marine pollution</a:t>
            </a:r>
          </a:p>
          <a:p>
            <a:pPr>
              <a:spcBef>
                <a:spcPts val="600"/>
              </a:spcBef>
            </a:pPr>
            <a:r>
              <a:rPr lang="en-US" sz="2400" b="1" dirty="0" smtClean="0">
                <a:solidFill>
                  <a:schemeClr val="accent4">
                    <a:lumMod val="60000"/>
                    <a:lumOff val="40000"/>
                  </a:schemeClr>
                </a:solidFill>
              </a:rPr>
              <a:t>Fisheries and wildlife management</a:t>
            </a:r>
          </a:p>
          <a:p>
            <a:pPr>
              <a:spcBef>
                <a:spcPts val="600"/>
              </a:spcBef>
            </a:pPr>
            <a:r>
              <a:rPr lang="en-US" sz="2400" b="1" dirty="0" smtClean="0">
                <a:solidFill>
                  <a:schemeClr val="accent4">
                    <a:lumMod val="60000"/>
                    <a:lumOff val="40000"/>
                  </a:schemeClr>
                </a:solidFill>
              </a:rPr>
              <a:t>Energy extraction</a:t>
            </a:r>
          </a:p>
          <a:p>
            <a:pPr>
              <a:spcBef>
                <a:spcPts val="600"/>
              </a:spcBef>
            </a:pPr>
            <a:r>
              <a:rPr lang="en-US" sz="2400" b="1" dirty="0" smtClean="0">
                <a:solidFill>
                  <a:schemeClr val="accent4">
                    <a:lumMod val="60000"/>
                    <a:lumOff val="40000"/>
                  </a:schemeClr>
                </a:solidFill>
              </a:rPr>
              <a:t>Sustainable development for indigenous peoples</a:t>
            </a:r>
          </a:p>
          <a:p>
            <a:endParaRPr lang="en-US" sz="2400" b="1" dirty="0" smtClean="0">
              <a:solidFill>
                <a:schemeClr val="accent4">
                  <a:lumMod val="60000"/>
                  <a:lumOff val="40000"/>
                </a:schemeClr>
              </a:solidFill>
              <a:effectLst>
                <a:reflection blurRad="12700" stA="34000" endA="740" endPos="53000" dir="5400000" sy="-100000" algn="bl" rotWithShape="0"/>
              </a:effectLst>
            </a:endParaRPr>
          </a:p>
          <a:p>
            <a:endParaRPr lang="en-US" sz="2400" b="1" dirty="0" smtClean="0">
              <a:solidFill>
                <a:schemeClr val="accent4">
                  <a:lumMod val="60000"/>
                  <a:lumOff val="40000"/>
                </a:schemeClr>
              </a:solidFill>
              <a:effectLst>
                <a:reflection blurRad="12700" stA="34000" endA="740" endPos="53000" dir="5400000" sy="-100000" algn="bl" rotWithShape="0"/>
              </a:effectLst>
            </a:endParaRPr>
          </a:p>
        </p:txBody>
      </p:sp>
      <p:pic>
        <p:nvPicPr>
          <p:cNvPr id="1027" name="Picture 3"/>
          <p:cNvPicPr>
            <a:picLocks noChangeAspect="1" noChangeArrowheads="1"/>
          </p:cNvPicPr>
          <p:nvPr/>
        </p:nvPicPr>
        <p:blipFill>
          <a:blip r:embed="rId2" cstate="print">
            <a:lum bright="-37000"/>
          </a:blip>
          <a:srcRect/>
          <a:stretch>
            <a:fillRect/>
          </a:stretch>
        </p:blipFill>
        <p:spPr bwMode="auto">
          <a:xfrm>
            <a:off x="228600" y="2514600"/>
            <a:ext cx="3826408" cy="3805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9237"/>
            <a:ext cx="8153400" cy="1198563"/>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How is the PIC being implemented?</a:t>
            </a:r>
            <a:endParaRPr lang="en-US" sz="3200" b="1" dirty="0">
              <a:solidFill>
                <a:schemeClr val="tx2">
                  <a:satMod val="200000"/>
                </a:schemeClr>
              </a:solidFill>
              <a:effectLst>
                <a:reflection blurRad="12700" stA="34000" endA="740" endPos="53000" dir="5400000" sy="-100000" algn="bl" rotWithShape="0"/>
              </a:effectLst>
              <a:latin typeface="+mn-lt"/>
              <a:ea typeface="+mn-ea"/>
              <a:cs typeface="+mn-cs"/>
            </a:endParaRPr>
          </a:p>
        </p:txBody>
      </p:sp>
      <p:sp>
        <p:nvSpPr>
          <p:cNvPr id="3" name="Content Placeholder 2"/>
          <p:cNvSpPr>
            <a:spLocks noGrp="1"/>
          </p:cNvSpPr>
          <p:nvPr>
            <p:ph idx="1"/>
          </p:nvPr>
        </p:nvSpPr>
        <p:spPr>
          <a:xfrm>
            <a:off x="0" y="1263650"/>
            <a:ext cx="8991600" cy="4984750"/>
          </a:xfrm>
        </p:spPr>
        <p:txBody>
          <a:bodyPr/>
          <a:lstStyle/>
          <a:p>
            <a:r>
              <a:rPr lang="en-US" sz="2400" b="1" dirty="0" smtClean="0">
                <a:solidFill>
                  <a:schemeClr val="accent4">
                    <a:lumMod val="60000"/>
                    <a:lumOff val="40000"/>
                  </a:schemeClr>
                </a:solidFill>
              </a:rPr>
              <a:t>Core approach is based on the Science Commons </a:t>
            </a:r>
            <a:r>
              <a:rPr lang="en-US" sz="2400" b="1" dirty="0" smtClean="0"/>
              <a:t>Protocol for Implementing Open Access Data</a:t>
            </a:r>
            <a:r>
              <a:rPr lang="en-US" sz="2400" b="1" dirty="0" smtClean="0">
                <a:solidFill>
                  <a:schemeClr val="accent4">
                    <a:lumMod val="40000"/>
                    <a:lumOff val="60000"/>
                  </a:schemeClr>
                </a:solidFill>
              </a:rPr>
              <a:t>:</a:t>
            </a:r>
          </a:p>
          <a:p>
            <a:pPr lvl="1"/>
            <a:r>
              <a:rPr lang="en-US" sz="1800" b="1" dirty="0" smtClean="0">
                <a:solidFill>
                  <a:schemeClr val="accent4">
                    <a:lumMod val="60000"/>
                    <a:lumOff val="40000"/>
                  </a:schemeClr>
                </a:solidFill>
                <a:effectLst>
                  <a:reflection blurRad="12700" stA="34000" endA="740" endPos="53000" dir="5400000" sy="-100000" algn="bl" rotWithShape="0"/>
                </a:effectLst>
                <a:hlinkClick r:id="rId3"/>
              </a:rPr>
              <a:t>http://www.sciencecommons.org/projects/publishing/open-access-data-protocol/</a:t>
            </a:r>
          </a:p>
          <a:p>
            <a:r>
              <a:rPr lang="en-US" sz="2400" b="1" dirty="0" smtClean="0">
                <a:solidFill>
                  <a:schemeClr val="accent4">
                    <a:lumMod val="60000"/>
                    <a:lumOff val="40000"/>
                  </a:schemeClr>
                </a:solidFill>
              </a:rPr>
              <a:t>Where possible, data owners/originators would use the </a:t>
            </a:r>
            <a:r>
              <a:rPr lang="en-US" sz="2400" b="1" dirty="0" smtClean="0"/>
              <a:t>Creative Commons Zero (CC0)</a:t>
            </a:r>
            <a:r>
              <a:rPr lang="en-US" sz="2400" b="1" dirty="0" smtClean="0">
                <a:solidFill>
                  <a:schemeClr val="accent4">
                    <a:lumMod val="40000"/>
                    <a:lumOff val="60000"/>
                  </a:schemeClr>
                </a:solidFill>
              </a:rPr>
              <a:t> </a:t>
            </a:r>
            <a:r>
              <a:rPr lang="en-US" sz="2400" b="1" dirty="0" smtClean="0">
                <a:solidFill>
                  <a:schemeClr val="accent4">
                    <a:lumMod val="60000"/>
                    <a:lumOff val="40000"/>
                  </a:schemeClr>
                </a:solidFill>
              </a:rPr>
              <a:t>license to place their data in the public domain or else use standard CC licenses where copyrights apply</a:t>
            </a:r>
          </a:p>
          <a:p>
            <a:r>
              <a:rPr lang="en-US" sz="2400" b="1" dirty="0" smtClean="0">
                <a:solidFill>
                  <a:schemeClr val="accent4">
                    <a:lumMod val="60000"/>
                    <a:lumOff val="40000"/>
                  </a:schemeClr>
                </a:solidFill>
              </a:rPr>
              <a:t>The PIC is developing a </a:t>
            </a:r>
            <a:r>
              <a:rPr lang="en-US" sz="2400" b="1" dirty="0" smtClean="0"/>
              <a:t>digital label </a:t>
            </a:r>
            <a:r>
              <a:rPr lang="en-US" sz="2400" b="1" dirty="0" smtClean="0">
                <a:solidFill>
                  <a:schemeClr val="accent4">
                    <a:lumMod val="60000"/>
                    <a:lumOff val="40000"/>
                  </a:schemeClr>
                </a:solidFill>
              </a:rPr>
              <a:t>and a set of </a:t>
            </a:r>
            <a:r>
              <a:rPr lang="en-US" sz="2400" b="1" dirty="0" smtClean="0"/>
              <a:t>community norms </a:t>
            </a:r>
            <a:r>
              <a:rPr lang="en-US" sz="2400" b="1" dirty="0" smtClean="0">
                <a:solidFill>
                  <a:schemeClr val="accent4">
                    <a:lumMod val="60000"/>
                    <a:lumOff val="40000"/>
                  </a:schemeClr>
                </a:solidFill>
              </a:rPr>
              <a:t>to facilitate but not require data use and reuse consistent with community preferences</a:t>
            </a:r>
            <a:endParaRPr lang="en-US" sz="2400" b="1" dirty="0">
              <a:solidFill>
                <a:schemeClr val="accent4">
                  <a:lumMod val="60000"/>
                  <a:lumOff val="40000"/>
                </a:schemeClr>
              </a:solidFill>
            </a:endParaRPr>
          </a:p>
        </p:txBody>
      </p:sp>
      <p:pic>
        <p:nvPicPr>
          <p:cNvPr id="6" name="Picture 2"/>
          <p:cNvPicPr>
            <a:picLocks noChangeAspect="1" noChangeArrowheads="1"/>
          </p:cNvPicPr>
          <p:nvPr/>
        </p:nvPicPr>
        <p:blipFill>
          <a:blip r:embed="rId4" cstate="print"/>
          <a:srcRect/>
          <a:stretch>
            <a:fillRect/>
          </a:stretch>
        </p:blipFill>
        <p:spPr bwMode="auto">
          <a:xfrm>
            <a:off x="6858000" y="304800"/>
            <a:ext cx="1676400" cy="5618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l="1860" t="19032" r="2735" b="13871"/>
          <a:stretch>
            <a:fillRect/>
          </a:stretch>
        </p:blipFill>
        <p:spPr bwMode="auto">
          <a:xfrm>
            <a:off x="533400" y="4876800"/>
            <a:ext cx="7924800" cy="18903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28600"/>
            <a:ext cx="8534400" cy="1198563"/>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Antarctic Treaty not only established a physical commons but also an “information commons”</a:t>
            </a:r>
          </a:p>
        </p:txBody>
      </p:sp>
      <p:sp>
        <p:nvSpPr>
          <p:cNvPr id="4099" name="Content Placeholder 2"/>
          <p:cNvSpPr>
            <a:spLocks noGrp="1"/>
          </p:cNvSpPr>
          <p:nvPr>
            <p:ph idx="1"/>
          </p:nvPr>
        </p:nvSpPr>
        <p:spPr>
          <a:xfrm>
            <a:off x="228600" y="1676400"/>
            <a:ext cx="3886200" cy="5181600"/>
          </a:xfrm>
        </p:spPr>
        <p:txBody>
          <a:bodyPr/>
          <a:lstStyle/>
          <a:p>
            <a:pPr marL="228600" lvl="2">
              <a:spcBef>
                <a:spcPts val="700"/>
              </a:spcBef>
              <a:buClr>
                <a:schemeClr val="tx2"/>
              </a:buClr>
              <a:buSzPct val="95000"/>
              <a:buFont typeface="Wingdings" pitchFamily="2" charset="2"/>
              <a:buChar char=""/>
            </a:pPr>
            <a:r>
              <a:rPr lang="en-US" sz="2800" b="1" dirty="0" smtClean="0">
                <a:solidFill>
                  <a:schemeClr val="accent4">
                    <a:lumMod val="60000"/>
                    <a:lumOff val="40000"/>
                  </a:schemeClr>
                </a:solidFill>
              </a:rPr>
              <a:t>Article </a:t>
            </a:r>
            <a:r>
              <a:rPr lang="en-US" sz="2800" b="1" dirty="0" err="1" smtClean="0">
                <a:solidFill>
                  <a:schemeClr val="accent4">
                    <a:lumMod val="60000"/>
                    <a:lumOff val="40000"/>
                  </a:schemeClr>
                </a:solidFill>
              </a:rPr>
              <a:t>IIIc</a:t>
            </a:r>
            <a:r>
              <a:rPr lang="en-US" sz="2800" b="1" dirty="0" smtClean="0">
                <a:solidFill>
                  <a:schemeClr val="accent4">
                    <a:lumMod val="60000"/>
                    <a:lumOff val="40000"/>
                  </a:schemeClr>
                </a:solidFill>
              </a:rPr>
              <a:t>: “…to the greatest extent</a:t>
            </a:r>
            <a:br>
              <a:rPr lang="en-US" sz="2800" b="1" dirty="0" smtClean="0">
                <a:solidFill>
                  <a:schemeClr val="accent4">
                    <a:lumMod val="60000"/>
                    <a:lumOff val="40000"/>
                  </a:schemeClr>
                </a:solidFill>
              </a:rPr>
            </a:br>
            <a:r>
              <a:rPr lang="en-US" sz="2800" b="1" dirty="0" smtClean="0">
                <a:solidFill>
                  <a:schemeClr val="accent4">
                    <a:lumMod val="60000"/>
                    <a:lumOff val="40000"/>
                  </a:schemeClr>
                </a:solidFill>
              </a:rPr>
              <a:t>feasible and practicable…</a:t>
            </a:r>
            <a:r>
              <a:rPr lang="en-US" sz="2800" b="1" dirty="0" smtClean="0"/>
              <a:t>scientific observations and results from Antarctica shall be exchanged and made freely available.</a:t>
            </a:r>
          </a:p>
          <a:p>
            <a:pPr marL="228600" indent="-228600"/>
            <a:endParaRPr lang="en-US" sz="2800" b="1" dirty="0" smtClean="0">
              <a:solidFill>
                <a:schemeClr val="accent4">
                  <a:lumMod val="40000"/>
                  <a:lumOff val="60000"/>
                </a:schemeClr>
              </a:solidFill>
            </a:endParaRPr>
          </a:p>
        </p:txBody>
      </p:sp>
      <p:pic>
        <p:nvPicPr>
          <p:cNvPr id="6" name="Picture 2"/>
          <p:cNvPicPr>
            <a:picLocks noChangeAspect="1" noChangeArrowheads="1"/>
          </p:cNvPicPr>
          <p:nvPr/>
        </p:nvPicPr>
        <p:blipFill>
          <a:blip r:embed="rId2" cstate="print">
            <a:lum bright="-49000"/>
          </a:blip>
          <a:srcRect/>
          <a:stretch>
            <a:fillRect/>
          </a:stretch>
        </p:blipFill>
        <p:spPr bwMode="auto">
          <a:xfrm>
            <a:off x="4419600" y="1828800"/>
            <a:ext cx="4516454"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76200"/>
            <a:ext cx="7772400" cy="9144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How would the PIC work?</a:t>
            </a:r>
          </a:p>
        </p:txBody>
      </p:sp>
      <p:sp>
        <p:nvSpPr>
          <p:cNvPr id="10243" name="Content Placeholder 2"/>
          <p:cNvSpPr>
            <a:spLocks noGrp="1"/>
          </p:cNvSpPr>
          <p:nvPr>
            <p:ph idx="1"/>
          </p:nvPr>
        </p:nvSpPr>
        <p:spPr>
          <a:xfrm>
            <a:off x="6096000" y="381000"/>
            <a:ext cx="3200400" cy="4572000"/>
          </a:xfrm>
        </p:spPr>
        <p:txBody>
          <a:bodyPr/>
          <a:lstStyle/>
          <a:p>
            <a:pPr marL="265113" indent="-196850"/>
            <a:r>
              <a:rPr lang="en-US" sz="2400" b="1" dirty="0" smtClean="0">
                <a:solidFill>
                  <a:schemeClr val="accent4">
                    <a:lumMod val="60000"/>
                    <a:lumOff val="40000"/>
                  </a:schemeClr>
                </a:solidFill>
              </a:rPr>
              <a:t>Polar data sources expose their data to the world through the PIC label and open protocols</a:t>
            </a:r>
          </a:p>
          <a:p>
            <a:pPr marL="265113" indent="-196850"/>
            <a:r>
              <a:rPr lang="en-US" sz="2400" b="1" dirty="0" smtClean="0">
                <a:solidFill>
                  <a:schemeClr val="accent4">
                    <a:lumMod val="60000"/>
                    <a:lumOff val="40000"/>
                  </a:schemeClr>
                </a:solidFill>
              </a:rPr>
              <a:t>Data centers and archives </a:t>
            </a:r>
            <a:r>
              <a:rPr lang="en-US" sz="2400" b="1" dirty="0" smtClean="0"/>
              <a:t>monitor</a:t>
            </a:r>
            <a:r>
              <a:rPr lang="en-US" sz="2400" b="1" dirty="0" smtClean="0">
                <a:solidFill>
                  <a:schemeClr val="accent4">
                    <a:lumMod val="40000"/>
                    <a:lumOff val="60000"/>
                  </a:schemeClr>
                </a:solidFill>
              </a:rPr>
              <a:t> </a:t>
            </a:r>
            <a:r>
              <a:rPr lang="en-US" sz="2400" b="1" dirty="0" smtClean="0">
                <a:solidFill>
                  <a:schemeClr val="accent4">
                    <a:lumMod val="60000"/>
                    <a:lumOff val="40000"/>
                  </a:schemeClr>
                </a:solidFill>
              </a:rPr>
              <a:t>new PIC data and </a:t>
            </a:r>
            <a:r>
              <a:rPr lang="en-US" sz="2400" b="1" dirty="0" smtClean="0"/>
              <a:t>assess and acquire</a:t>
            </a:r>
            <a:r>
              <a:rPr lang="en-US" sz="2400" b="1" dirty="0" smtClean="0">
                <a:solidFill>
                  <a:schemeClr val="accent4">
                    <a:lumMod val="40000"/>
                    <a:lumOff val="60000"/>
                  </a:schemeClr>
                </a:solidFill>
              </a:rPr>
              <a:t> </a:t>
            </a:r>
            <a:r>
              <a:rPr lang="en-US" sz="2400" b="1" dirty="0" smtClean="0">
                <a:solidFill>
                  <a:schemeClr val="accent4">
                    <a:lumMod val="60000"/>
                    <a:lumOff val="40000"/>
                  </a:schemeClr>
                </a:solidFill>
              </a:rPr>
              <a:t>important data for formal</a:t>
            </a:r>
            <a:r>
              <a:rPr lang="en-US" sz="2400" b="1" dirty="0" smtClean="0">
                <a:solidFill>
                  <a:schemeClr val="accent4">
                    <a:lumMod val="40000"/>
                    <a:lumOff val="60000"/>
                  </a:schemeClr>
                </a:solidFill>
              </a:rPr>
              <a:t> </a:t>
            </a:r>
            <a:r>
              <a:rPr lang="en-US" sz="2400" b="1" dirty="0" smtClean="0"/>
              <a:t>archiving, </a:t>
            </a:r>
            <a:r>
              <a:rPr lang="en-US" sz="2400" b="1" dirty="0" err="1" smtClean="0"/>
              <a:t>curation</a:t>
            </a:r>
            <a:r>
              <a:rPr lang="en-US" sz="2400" b="1" dirty="0" smtClean="0"/>
              <a:t>, and access</a:t>
            </a:r>
          </a:p>
        </p:txBody>
      </p:sp>
      <p:pic>
        <p:nvPicPr>
          <p:cNvPr id="4" name="Picture 4"/>
          <p:cNvPicPr>
            <a:picLocks noChangeAspect="1" noChangeArrowheads="1"/>
          </p:cNvPicPr>
          <p:nvPr/>
        </p:nvPicPr>
        <p:blipFill>
          <a:blip r:embed="rId2" cstate="print"/>
          <a:srcRect l="25781" t="28247" r="20898" b="12337"/>
          <a:stretch>
            <a:fillRect/>
          </a:stretch>
        </p:blipFill>
        <p:spPr bwMode="auto">
          <a:xfrm>
            <a:off x="152400" y="762000"/>
            <a:ext cx="6019800" cy="4035250"/>
          </a:xfrm>
          <a:prstGeom prst="rect">
            <a:avLst/>
          </a:prstGeom>
          <a:noFill/>
          <a:ln w="9525">
            <a:noFill/>
            <a:miter lim="800000"/>
            <a:headEnd/>
            <a:tailEnd/>
          </a:ln>
        </p:spPr>
      </p:pic>
      <p:sp>
        <p:nvSpPr>
          <p:cNvPr id="5" name="Content Placeholder 2"/>
          <p:cNvSpPr txBox="1">
            <a:spLocks/>
          </p:cNvSpPr>
          <p:nvPr/>
        </p:nvSpPr>
        <p:spPr bwMode="auto">
          <a:xfrm>
            <a:off x="0" y="4876800"/>
            <a:ext cx="9144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5113" marR="0" lvl="0" indent="-196850" defTabSz="914400" eaLnBrk="0" latinLnBrk="0" hangingPunct="0">
              <a:lnSpc>
                <a:spcPct val="100000"/>
              </a:lnSpc>
              <a:spcBef>
                <a:spcPts val="700"/>
              </a:spcBef>
              <a:buClr>
                <a:schemeClr val="tx2"/>
              </a:buClr>
              <a:buSzPct val="95000"/>
              <a:buFont typeface="Wingdings" pitchFamily="2" charset="2"/>
              <a:buChar char=""/>
              <a:tabLst/>
              <a:defRPr/>
            </a:pPr>
            <a:r>
              <a:rPr lang="en-US" sz="2400" b="1" dirty="0" smtClean="0">
                <a:solidFill>
                  <a:schemeClr val="accent4">
                    <a:lumMod val="60000"/>
                    <a:lumOff val="40000"/>
                  </a:schemeClr>
                </a:solidFill>
                <a:latin typeface="+mn-lt"/>
              </a:rPr>
              <a:t>The PIC community </a:t>
            </a:r>
            <a:r>
              <a:rPr lang="en-US" sz="2400" b="1" dirty="0" smtClean="0">
                <a:latin typeface="+mn-lt"/>
              </a:rPr>
              <a:t>encourages compliance </a:t>
            </a:r>
            <a:r>
              <a:rPr lang="en-US" sz="2400" b="1" dirty="0" smtClean="0">
                <a:solidFill>
                  <a:schemeClr val="accent4">
                    <a:lumMod val="60000"/>
                    <a:lumOff val="40000"/>
                  </a:schemeClr>
                </a:solidFill>
                <a:latin typeface="+mn-lt"/>
              </a:rPr>
              <a:t>with PIC norms through peer pressure, brand identity, arrangements with journals and funding agencies, etc.</a:t>
            </a:r>
          </a:p>
          <a:p>
            <a:pPr marL="265113" marR="0" lvl="0" indent="-196850" defTabSz="914400" eaLnBrk="0" latinLnBrk="0" hangingPunct="0">
              <a:lnSpc>
                <a:spcPct val="100000"/>
              </a:lnSpc>
              <a:spcBef>
                <a:spcPts val="700"/>
              </a:spcBef>
              <a:buClr>
                <a:schemeClr val="tx2"/>
              </a:buClr>
              <a:buSzPct val="95000"/>
              <a:buFont typeface="Wingdings" pitchFamily="2" charset="2"/>
              <a:buChar char=""/>
              <a:tabLst/>
              <a:defRPr/>
            </a:pPr>
            <a:r>
              <a:rPr lang="en-US" sz="2400" b="1" dirty="0" smtClean="0">
                <a:solidFill>
                  <a:schemeClr val="accent4">
                    <a:lumMod val="60000"/>
                    <a:lumOff val="40000"/>
                  </a:schemeClr>
                </a:solidFill>
                <a:latin typeface="+mn-lt"/>
              </a:rPr>
              <a:t>The PIC community provides </a:t>
            </a:r>
            <a:r>
              <a:rPr lang="en-US" sz="2400" b="1" dirty="0" smtClean="0">
                <a:latin typeface="+mn-lt"/>
              </a:rPr>
              <a:t>useful tools </a:t>
            </a:r>
            <a:r>
              <a:rPr lang="en-US" sz="2400" b="1" dirty="0" smtClean="0">
                <a:solidFill>
                  <a:schemeClr val="accent4">
                    <a:lumMod val="60000"/>
                    <a:lumOff val="40000"/>
                  </a:schemeClr>
                </a:solidFill>
                <a:latin typeface="+mn-lt"/>
              </a:rPr>
              <a:t>for PIC data quality, search, access, documentation, attribution, metrics,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9000"/>
          </a:blip>
          <a:srcRect/>
          <a:stretch>
            <a:fillRect/>
          </a:stretch>
        </p:blipFill>
        <p:spPr bwMode="auto">
          <a:xfrm>
            <a:off x="4627546" y="1828800"/>
            <a:ext cx="4516454" cy="4495800"/>
          </a:xfrm>
          <a:prstGeom prst="rect">
            <a:avLst/>
          </a:prstGeom>
          <a:noFill/>
          <a:ln w="9525">
            <a:noFill/>
            <a:miter lim="800000"/>
            <a:headEnd/>
            <a:tailEnd/>
          </a:ln>
          <a:effectLst/>
        </p:spPr>
      </p:pic>
      <p:sp>
        <p:nvSpPr>
          <p:cNvPr id="2" name="Title 1"/>
          <p:cNvSpPr>
            <a:spLocks noGrp="1"/>
          </p:cNvSpPr>
          <p:nvPr>
            <p:ph type="title"/>
          </p:nvPr>
        </p:nvSpPr>
        <p:spPr>
          <a:xfrm>
            <a:off x="457200" y="381000"/>
            <a:ext cx="8153400" cy="9144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Why is the Antarctic Treaty important to the PIC?</a:t>
            </a:r>
          </a:p>
        </p:txBody>
      </p:sp>
      <p:sp>
        <p:nvSpPr>
          <p:cNvPr id="3" name="Content Placeholder 2"/>
          <p:cNvSpPr>
            <a:spLocks noGrp="1"/>
          </p:cNvSpPr>
          <p:nvPr>
            <p:ph idx="1"/>
          </p:nvPr>
        </p:nvSpPr>
        <p:spPr>
          <a:xfrm>
            <a:off x="76200" y="1143000"/>
            <a:ext cx="8915400" cy="5334000"/>
          </a:xfrm>
        </p:spPr>
        <p:txBody>
          <a:bodyPr/>
          <a:lstStyle/>
          <a:p>
            <a:r>
              <a:rPr lang="en-US" sz="2400" b="1" dirty="0" smtClean="0">
                <a:solidFill>
                  <a:schemeClr val="accent4">
                    <a:lumMod val="60000"/>
                    <a:lumOff val="40000"/>
                  </a:schemeClr>
                </a:solidFill>
              </a:rPr>
              <a:t>The Antarctic Treaty provides a </a:t>
            </a:r>
            <a:r>
              <a:rPr lang="en-US" sz="2400" b="1" dirty="0" smtClean="0"/>
              <a:t>legal and institutional framework</a:t>
            </a:r>
            <a:r>
              <a:rPr lang="en-US" sz="2400" b="1" dirty="0" smtClean="0">
                <a:solidFill>
                  <a:schemeClr val="accent4">
                    <a:lumMod val="60000"/>
                    <a:lumOff val="40000"/>
                  </a:schemeClr>
                </a:solidFill>
              </a:rPr>
              <a:t> for an information commons that</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encourages long-term participation</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and commitment of resources to</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data sharing by treaty signatories.</a:t>
            </a:r>
          </a:p>
          <a:p>
            <a:r>
              <a:rPr lang="en-US" sz="2400" b="1" dirty="0" smtClean="0">
                <a:solidFill>
                  <a:schemeClr val="accent4">
                    <a:lumMod val="60000"/>
                    <a:lumOff val="40000"/>
                  </a:schemeClr>
                </a:solidFill>
              </a:rPr>
              <a:t>It also provides a demonstrable</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example of the value of data </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sharing:</a:t>
            </a:r>
          </a:p>
          <a:p>
            <a:pPr lvl="1">
              <a:spcBef>
                <a:spcPts val="400"/>
              </a:spcBef>
            </a:pPr>
            <a:r>
              <a:rPr lang="en-US" sz="2400" b="1" dirty="0" smtClean="0"/>
              <a:t>across disciplinary and</a:t>
            </a:r>
            <a:br>
              <a:rPr lang="en-US" sz="2400" b="1" dirty="0" smtClean="0"/>
            </a:br>
            <a:r>
              <a:rPr lang="en-US" sz="2400" b="1" dirty="0" smtClean="0"/>
              <a:t>national boundaries</a:t>
            </a:r>
          </a:p>
          <a:p>
            <a:pPr lvl="1">
              <a:spcBef>
                <a:spcPts val="400"/>
              </a:spcBef>
            </a:pPr>
            <a:r>
              <a:rPr lang="en-US" sz="2400" b="1" dirty="0" smtClean="0"/>
              <a:t>on decadal time scales</a:t>
            </a:r>
          </a:p>
          <a:p>
            <a:pPr lvl="1">
              <a:spcBef>
                <a:spcPts val="400"/>
              </a:spcBef>
            </a:pPr>
            <a:r>
              <a:rPr lang="en-US" sz="2400" b="1" dirty="0" smtClean="0"/>
              <a:t>between governmental  and</a:t>
            </a:r>
            <a:br>
              <a:rPr lang="en-US" sz="2400" b="1" dirty="0" smtClean="0"/>
            </a:br>
            <a:r>
              <a:rPr lang="en-US" sz="2400" b="1" dirty="0" smtClean="0"/>
              <a:t>nongovernmental entities</a:t>
            </a:r>
          </a:p>
          <a:p>
            <a:pPr lvl="1">
              <a:spcBef>
                <a:spcPts val="400"/>
              </a:spcBef>
            </a:pPr>
            <a:r>
              <a:rPr lang="en-US" sz="2400" b="1" dirty="0" smtClean="0"/>
              <a:t>for both science and practical resource management</a:t>
            </a:r>
          </a:p>
          <a:p>
            <a:pPr lvl="1"/>
            <a:endParaRPr lang="en-US" sz="2400" b="1" dirty="0" smtClean="0"/>
          </a:p>
          <a:p>
            <a:endParaRPr lang="en-US" sz="2400" b="1" dirty="0" smtClean="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9000"/>
          </a:blip>
          <a:srcRect/>
          <a:stretch>
            <a:fillRect/>
          </a:stretch>
        </p:blipFill>
        <p:spPr bwMode="auto">
          <a:xfrm>
            <a:off x="4627546" y="1828800"/>
            <a:ext cx="4516454" cy="4495800"/>
          </a:xfrm>
          <a:prstGeom prst="rect">
            <a:avLst/>
          </a:prstGeom>
          <a:noFill/>
          <a:ln w="9525">
            <a:noFill/>
            <a:miter lim="800000"/>
            <a:headEnd/>
            <a:tailEnd/>
          </a:ln>
          <a:effectLst/>
        </p:spPr>
      </p:pic>
      <p:sp>
        <p:nvSpPr>
          <p:cNvPr id="2" name="Title 1"/>
          <p:cNvSpPr>
            <a:spLocks noGrp="1"/>
          </p:cNvSpPr>
          <p:nvPr>
            <p:ph type="title"/>
          </p:nvPr>
        </p:nvSpPr>
        <p:spPr>
          <a:xfrm>
            <a:off x="457200" y="304800"/>
            <a:ext cx="8458200" cy="7620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Why is the PIC potentially important to the Antarctic Treaty? </a:t>
            </a:r>
          </a:p>
        </p:txBody>
      </p:sp>
      <p:sp>
        <p:nvSpPr>
          <p:cNvPr id="3" name="Content Placeholder 2"/>
          <p:cNvSpPr>
            <a:spLocks noGrp="1"/>
          </p:cNvSpPr>
          <p:nvPr>
            <p:ph idx="1"/>
          </p:nvPr>
        </p:nvSpPr>
        <p:spPr>
          <a:xfrm>
            <a:off x="0" y="1447800"/>
            <a:ext cx="8077200" cy="4876800"/>
          </a:xfrm>
        </p:spPr>
        <p:txBody>
          <a:bodyPr/>
          <a:lstStyle/>
          <a:p>
            <a:r>
              <a:rPr lang="en-US" sz="2400" b="1" dirty="0" smtClean="0">
                <a:solidFill>
                  <a:schemeClr val="accent4">
                    <a:lumMod val="60000"/>
                    <a:lumOff val="40000"/>
                  </a:schemeClr>
                </a:solidFill>
              </a:rPr>
              <a:t>As we have seen in this summit, data</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and information about the polar</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regions </a:t>
            </a:r>
            <a:r>
              <a:rPr lang="en-US" sz="2400" b="1" dirty="0" smtClean="0"/>
              <a:t>gain value when understood</a:t>
            </a:r>
            <a:br>
              <a:rPr lang="en-US" sz="2400" b="1" dirty="0" smtClean="0"/>
            </a:br>
            <a:r>
              <a:rPr lang="en-US" sz="2400" b="1" dirty="0" smtClean="0"/>
              <a:t>in the context of the vast amount</a:t>
            </a:r>
            <a:br>
              <a:rPr lang="en-US" sz="2400" b="1" dirty="0" smtClean="0"/>
            </a:br>
            <a:r>
              <a:rPr lang="en-US" sz="2400" b="1" dirty="0" smtClean="0"/>
              <a:t>of polar data and information </a:t>
            </a:r>
            <a:br>
              <a:rPr lang="en-US" sz="2400" b="1" dirty="0" smtClean="0"/>
            </a:br>
            <a:r>
              <a:rPr lang="en-US" sz="2400" b="1" dirty="0" smtClean="0"/>
              <a:t>already collected</a:t>
            </a:r>
            <a:r>
              <a:rPr lang="en-US" sz="2400" b="1" dirty="0" smtClean="0">
                <a:solidFill>
                  <a:schemeClr val="accent4">
                    <a:lumMod val="60000"/>
                    <a:lumOff val="40000"/>
                  </a:schemeClr>
                </a:solidFill>
              </a:rPr>
              <a:t>. </a:t>
            </a:r>
          </a:p>
          <a:p>
            <a:r>
              <a:rPr lang="en-US" sz="2400" b="1" dirty="0" smtClean="0">
                <a:solidFill>
                  <a:schemeClr val="accent4">
                    <a:lumMod val="60000"/>
                    <a:lumOff val="40000"/>
                  </a:schemeClr>
                </a:solidFill>
              </a:rPr>
              <a:t>The PIC provides a way for both</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treaty signatories and non-</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signatories to build a </a:t>
            </a:r>
            <a:r>
              <a:rPr lang="en-US" sz="2400" b="1" dirty="0" smtClean="0"/>
              <a:t>collective </a:t>
            </a:r>
            <a:br>
              <a:rPr lang="en-US" sz="2400" b="1" dirty="0" smtClean="0"/>
            </a:br>
            <a:r>
              <a:rPr lang="en-US" sz="2400" b="1" dirty="0" smtClean="0"/>
              <a:t>information resource vital to</a:t>
            </a:r>
            <a:br>
              <a:rPr lang="en-US" sz="2400" b="1" dirty="0" smtClean="0"/>
            </a:br>
            <a:r>
              <a:rPr lang="en-US" sz="2400" b="1" dirty="0" smtClean="0"/>
              <a:t>improved long-term understanding</a:t>
            </a:r>
            <a:br>
              <a:rPr lang="en-US" sz="2400" b="1" dirty="0" smtClean="0"/>
            </a:br>
            <a:r>
              <a:rPr lang="en-US" sz="2400" b="1" dirty="0" smtClean="0"/>
              <a:t>and management of the polar</a:t>
            </a:r>
            <a:br>
              <a:rPr lang="en-US" sz="2400" b="1" dirty="0" smtClean="0"/>
            </a:br>
            <a:r>
              <a:rPr lang="en-US" sz="2400" b="1" dirty="0" smtClean="0"/>
              <a:t>regions—and an extremely valuable</a:t>
            </a:r>
            <a:br>
              <a:rPr lang="en-US" sz="2400" b="1" dirty="0" smtClean="0"/>
            </a:br>
            <a:r>
              <a:rPr lang="en-US" sz="2400" b="1" dirty="0" smtClean="0"/>
              <a:t>resource for outreach to the world as a whole.</a:t>
            </a:r>
            <a:endParaRPr lang="en-US" sz="2400" b="1" dirty="0" smtClean="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893763"/>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Concluding Thoughts</a:t>
            </a:r>
          </a:p>
        </p:txBody>
      </p:sp>
      <p:sp>
        <p:nvSpPr>
          <p:cNvPr id="3" name="Content Placeholder 2"/>
          <p:cNvSpPr>
            <a:spLocks noGrp="1"/>
          </p:cNvSpPr>
          <p:nvPr>
            <p:ph idx="1"/>
          </p:nvPr>
        </p:nvSpPr>
        <p:spPr>
          <a:xfrm>
            <a:off x="0" y="1295400"/>
            <a:ext cx="8915400" cy="5181600"/>
          </a:xfrm>
        </p:spPr>
        <p:txBody>
          <a:bodyPr/>
          <a:lstStyle/>
          <a:p>
            <a:r>
              <a:rPr lang="en-US" sz="2800" b="1" dirty="0" smtClean="0">
                <a:solidFill>
                  <a:schemeClr val="accent4">
                    <a:lumMod val="60000"/>
                    <a:lumOff val="40000"/>
                  </a:schemeClr>
                </a:solidFill>
              </a:rPr>
              <a:t>We now live in an “</a:t>
            </a:r>
            <a:r>
              <a:rPr lang="en-US" sz="2800" b="1" dirty="0" smtClean="0"/>
              <a:t>information society</a:t>
            </a:r>
            <a:r>
              <a:rPr lang="en-US" sz="2800" b="1" dirty="0" smtClean="0">
                <a:solidFill>
                  <a:schemeClr val="accent4">
                    <a:lumMod val="60000"/>
                    <a:lumOff val="40000"/>
                  </a:schemeClr>
                </a:solidFill>
              </a:rPr>
              <a:t>”—so enhancing the capacity of the Antarctic Treaty system to deal with data and information issues poses both </a:t>
            </a:r>
            <a:r>
              <a:rPr lang="en-US" sz="2800" b="1" dirty="0" smtClean="0"/>
              <a:t>critical challenges </a:t>
            </a:r>
            <a:r>
              <a:rPr lang="en-US" sz="2800" b="1" i="1" dirty="0" smtClean="0"/>
              <a:t>and </a:t>
            </a:r>
            <a:r>
              <a:rPr lang="en-US" sz="2800" b="1" dirty="0" smtClean="0"/>
              <a:t>unique opportunities </a:t>
            </a:r>
          </a:p>
          <a:p>
            <a:r>
              <a:rPr lang="en-US" sz="2800" b="1" dirty="0" smtClean="0">
                <a:solidFill>
                  <a:schemeClr val="accent4">
                    <a:lumMod val="60000"/>
                    <a:lumOff val="40000"/>
                  </a:schemeClr>
                </a:solidFill>
              </a:rPr>
              <a:t>Open access to scientific data and information provides multiple benefits:</a:t>
            </a:r>
          </a:p>
          <a:p>
            <a:pPr lvl="1">
              <a:spcBef>
                <a:spcPts val="200"/>
              </a:spcBef>
            </a:pPr>
            <a:r>
              <a:rPr lang="en-US" sz="2400" b="1" dirty="0" smtClean="0"/>
              <a:t>facilitation of interdisciplinary research and integration</a:t>
            </a:r>
          </a:p>
          <a:p>
            <a:pPr lvl="1">
              <a:spcBef>
                <a:spcPts val="200"/>
              </a:spcBef>
            </a:pPr>
            <a:r>
              <a:rPr lang="en-US" sz="2400" b="1" dirty="0" smtClean="0"/>
              <a:t>more rapid progress and higher quality in science and</a:t>
            </a:r>
            <a:br>
              <a:rPr lang="en-US" sz="2400" b="1" dirty="0" smtClean="0"/>
            </a:br>
            <a:r>
              <a:rPr lang="en-US" sz="2400" b="1" dirty="0" smtClean="0"/>
              <a:t>applications</a:t>
            </a:r>
          </a:p>
          <a:p>
            <a:pPr lvl="1">
              <a:spcBef>
                <a:spcPts val="200"/>
              </a:spcBef>
            </a:pPr>
            <a:r>
              <a:rPr lang="en-US" sz="2400" b="1" dirty="0" smtClean="0"/>
              <a:t>more  efficient use of resources</a:t>
            </a:r>
          </a:p>
          <a:p>
            <a:pPr lvl="1">
              <a:spcBef>
                <a:spcPts val="200"/>
              </a:spcBef>
            </a:pPr>
            <a:r>
              <a:rPr lang="en-US" sz="2400" b="1" dirty="0" smtClean="0"/>
              <a:t>wider community participation</a:t>
            </a:r>
          </a:p>
          <a:p>
            <a:pPr lvl="1">
              <a:spcBef>
                <a:spcPts val="200"/>
              </a:spcBef>
            </a:pPr>
            <a:r>
              <a:rPr lang="en-US" sz="2400" b="1" dirty="0" smtClean="0"/>
              <a:t>long-term data and information stewardship</a:t>
            </a:r>
          </a:p>
          <a:p>
            <a:r>
              <a:rPr lang="en-US" sz="2800" b="1" dirty="0" smtClean="0">
                <a:solidFill>
                  <a:schemeClr val="accent4">
                    <a:lumMod val="60000"/>
                    <a:lumOff val="40000"/>
                  </a:schemeClr>
                </a:solidFill>
              </a:rPr>
              <a:t>We welcome new participants in the PIC!</a:t>
            </a:r>
            <a:endParaRPr lang="en-US" sz="3200" b="1" dirty="0">
              <a:solidFill>
                <a:schemeClr val="accent4">
                  <a:lumMod val="60000"/>
                  <a:lumOff val="40000"/>
                </a:schemeClr>
              </a:solidFill>
            </a:endParaRPr>
          </a:p>
        </p:txBody>
      </p:sp>
      <p:pic>
        <p:nvPicPr>
          <p:cNvPr id="6" name="Picture 2"/>
          <p:cNvPicPr>
            <a:picLocks noChangeAspect="1" noChangeArrowheads="1"/>
          </p:cNvPicPr>
          <p:nvPr/>
        </p:nvPicPr>
        <p:blipFill>
          <a:blip r:embed="rId2" cstate="print"/>
          <a:srcRect l="16839" t="44007" r="20985" b="11049"/>
          <a:stretch>
            <a:fillRect/>
          </a:stretch>
        </p:blipFill>
        <p:spPr bwMode="auto">
          <a:xfrm>
            <a:off x="7239000" y="5105400"/>
            <a:ext cx="12954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arth_lights_lrg.jpg"/>
          <p:cNvPicPr>
            <a:picLocks noChangeAspect="1"/>
          </p:cNvPicPr>
          <p:nvPr/>
        </p:nvPicPr>
        <p:blipFill>
          <a:blip r:embed="rId3" cstate="print"/>
          <a:srcRect l="10448"/>
          <a:stretch>
            <a:fillRect/>
          </a:stretch>
        </p:blipFill>
        <p:spPr bwMode="auto">
          <a:xfrm>
            <a:off x="0" y="1752600"/>
            <a:ext cx="9144000" cy="5105400"/>
          </a:xfrm>
          <a:prstGeom prst="rect">
            <a:avLst/>
          </a:prstGeom>
          <a:noFill/>
          <a:ln w="9525">
            <a:solidFill>
              <a:schemeClr val="bg1"/>
            </a:solidFill>
            <a:miter lim="800000"/>
            <a:headEnd/>
            <a:tailEnd/>
          </a:ln>
        </p:spPr>
      </p:pic>
      <p:sp>
        <p:nvSpPr>
          <p:cNvPr id="9" name="Content Placeholder 4"/>
          <p:cNvSpPr txBox="1">
            <a:spLocks/>
          </p:cNvSpPr>
          <p:nvPr/>
        </p:nvSpPr>
        <p:spPr>
          <a:xfrm>
            <a:off x="381000" y="457200"/>
            <a:ext cx="7848600" cy="990600"/>
          </a:xfrm>
          <a:prstGeom prst="rect">
            <a:avLst/>
          </a:prstGeom>
        </p:spPr>
        <p:txBody>
          <a:bodyPr/>
          <a:lstStyle/>
          <a:p>
            <a:pPr algn="ctr" fontAlgn="auto">
              <a:spcAft>
                <a:spcPts val="0"/>
              </a:spcAft>
              <a:defRPr/>
            </a:pPr>
            <a:r>
              <a:rPr lang="en-US" sz="3200" b="1" dirty="0">
                <a:solidFill>
                  <a:schemeClr val="tx2">
                    <a:satMod val="200000"/>
                  </a:schemeClr>
                </a:solidFill>
                <a:effectLst>
                  <a:reflection blurRad="12700" stA="34000" endA="740" endPos="53000" dir="5400000" sy="-100000" algn="bl" rotWithShape="0"/>
                </a:effectLst>
                <a:latin typeface="+mn-lt"/>
              </a:rPr>
              <a:t>Thanks for your attention!</a:t>
            </a:r>
          </a:p>
        </p:txBody>
      </p:sp>
      <p:sp>
        <p:nvSpPr>
          <p:cNvPr id="6" name="Rectangle 5"/>
          <p:cNvSpPr/>
          <p:nvPr/>
        </p:nvSpPr>
        <p:spPr>
          <a:xfrm>
            <a:off x="381000" y="1306592"/>
            <a:ext cx="7620000" cy="4585871"/>
          </a:xfrm>
          <a:prstGeom prst="rect">
            <a:avLst/>
          </a:prstGeom>
          <a:noFill/>
        </p:spPr>
        <p:txBody>
          <a:bodyPr wrap="square">
            <a:spAutoFit/>
          </a:bodyPr>
          <a:lstStyle/>
          <a:p>
            <a:pPr marL="0" lvl="1" fontAlgn="auto">
              <a:spcBef>
                <a:spcPts val="1800"/>
              </a:spcBef>
              <a:spcAft>
                <a:spcPts val="0"/>
              </a:spcAft>
              <a:defRPr/>
            </a:pPr>
            <a:r>
              <a:rPr lang="en-US" sz="2200" b="1" dirty="0" smtClean="0">
                <a:solidFill>
                  <a:schemeClr val="accent4">
                    <a:lumMod val="60000"/>
                    <a:lumOff val="40000"/>
                  </a:schemeClr>
                </a:solidFill>
                <a:effectLst>
                  <a:reflection blurRad="12700" stA="34000" endA="740" endPos="53000" dir="5400000" sy="-100000" algn="bl" rotWithShape="0"/>
                </a:effectLst>
                <a:latin typeface="+mn-lt"/>
              </a:rPr>
              <a:t>Earth </a:t>
            </a:r>
            <a:r>
              <a:rPr lang="en-US" sz="2200" b="1" dirty="0">
                <a:solidFill>
                  <a:schemeClr val="accent4">
                    <a:lumMod val="60000"/>
                    <a:lumOff val="40000"/>
                  </a:schemeClr>
                </a:solidFill>
                <a:effectLst>
                  <a:reflection blurRad="12700" stA="34000" endA="740" endPos="53000" dir="5400000" sy="-100000" algn="bl" rotWithShape="0"/>
                </a:effectLst>
                <a:latin typeface="+mn-lt"/>
              </a:rPr>
              <a:t>Institute: </a:t>
            </a:r>
            <a:r>
              <a:rPr lang="en-US" sz="2200" b="1" dirty="0">
                <a:solidFill>
                  <a:schemeClr val="accent4">
                    <a:lumMod val="60000"/>
                    <a:lumOff val="40000"/>
                  </a:schemeClr>
                </a:solidFill>
                <a:effectLst>
                  <a:reflection blurRad="12700" stA="34000" endA="740" endPos="53000" dir="5400000" sy="-100000" algn="bl" rotWithShape="0"/>
                </a:effectLst>
                <a:latin typeface="+mn-lt"/>
                <a:hlinkClick r:id="rId4"/>
              </a:rPr>
              <a:t>http://www.earthinstitute.columbia.edu</a:t>
            </a:r>
            <a:endParaRPr lang="en-US" sz="2200" b="1" dirty="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r>
              <a:rPr lang="en-US" sz="2200" b="1" dirty="0">
                <a:solidFill>
                  <a:schemeClr val="accent4">
                    <a:lumMod val="60000"/>
                    <a:lumOff val="40000"/>
                  </a:schemeClr>
                </a:solidFill>
                <a:effectLst>
                  <a:reflection blurRad="12700" stA="34000" endA="740" endPos="53000" dir="5400000" sy="-100000" algn="bl" rotWithShape="0"/>
                </a:effectLst>
                <a:latin typeface="+mn-lt"/>
              </a:rPr>
              <a:t>CIESIN: </a:t>
            </a:r>
            <a:r>
              <a:rPr lang="en-US" sz="2200" b="1" dirty="0">
                <a:solidFill>
                  <a:schemeClr val="accent4">
                    <a:lumMod val="60000"/>
                    <a:lumOff val="40000"/>
                  </a:schemeClr>
                </a:solidFill>
                <a:effectLst>
                  <a:reflection blurRad="12700" stA="34000" endA="740" endPos="53000" dir="5400000" sy="-100000" algn="bl" rotWithShape="0"/>
                </a:effectLst>
                <a:latin typeface="+mn-lt"/>
                <a:hlinkClick r:id="rId5"/>
              </a:rPr>
              <a:t>http://www.ciesin.columbia.edu</a:t>
            </a:r>
            <a:endParaRPr lang="en-US" sz="2200" b="1" dirty="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r>
              <a:rPr lang="en-US" sz="2200" b="1" dirty="0">
                <a:solidFill>
                  <a:schemeClr val="accent4">
                    <a:lumMod val="60000"/>
                    <a:lumOff val="40000"/>
                  </a:schemeClr>
                </a:solidFill>
                <a:effectLst>
                  <a:reflection blurRad="12700" stA="34000" endA="740" endPos="53000" dir="5400000" sy="-100000" algn="bl" rotWithShape="0"/>
                </a:effectLst>
                <a:latin typeface="+mn-lt"/>
              </a:rPr>
              <a:t>SEDAC: </a:t>
            </a:r>
            <a:r>
              <a:rPr lang="en-US" sz="2200" b="1" dirty="0">
                <a:solidFill>
                  <a:schemeClr val="accent4">
                    <a:lumMod val="60000"/>
                    <a:lumOff val="40000"/>
                  </a:schemeClr>
                </a:solidFill>
                <a:effectLst>
                  <a:reflection blurRad="12700" stA="34000" endA="740" endPos="53000" dir="5400000" sy="-100000" algn="bl" rotWithShape="0"/>
                </a:effectLst>
                <a:latin typeface="+mn-lt"/>
                <a:hlinkClick r:id="rId6"/>
              </a:rPr>
              <a:t>http://sedac.ciesin.columbia.edu</a:t>
            </a:r>
            <a:endParaRPr lang="en-US" sz="2200" b="1" dirty="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r>
              <a:rPr lang="en-US" sz="2200" b="1" dirty="0">
                <a:solidFill>
                  <a:schemeClr val="accent4">
                    <a:lumMod val="60000"/>
                    <a:lumOff val="40000"/>
                  </a:schemeClr>
                </a:solidFill>
                <a:effectLst>
                  <a:reflection blurRad="12700" stA="34000" endA="740" endPos="53000" dir="5400000" sy="-100000" algn="bl" rotWithShape="0"/>
                </a:effectLst>
                <a:latin typeface="+mn-lt"/>
              </a:rPr>
              <a:t>CODATA: </a:t>
            </a:r>
            <a:r>
              <a:rPr lang="en-US" sz="2200" b="1" dirty="0">
                <a:solidFill>
                  <a:schemeClr val="accent4">
                    <a:lumMod val="60000"/>
                    <a:lumOff val="40000"/>
                  </a:schemeClr>
                </a:solidFill>
                <a:effectLst>
                  <a:reflection blurRad="12700" stA="34000" endA="740" endPos="53000" dir="5400000" sy="-100000" algn="bl" rotWithShape="0"/>
                </a:effectLst>
                <a:latin typeface="+mn-lt"/>
                <a:hlinkClick r:id="rId7"/>
              </a:rPr>
              <a:t>http://www.codata.org</a:t>
            </a:r>
            <a:endParaRPr lang="en-US" sz="2200" b="1" dirty="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r>
              <a:rPr lang="en-US" sz="2200" b="1" dirty="0">
                <a:solidFill>
                  <a:schemeClr val="accent4">
                    <a:lumMod val="60000"/>
                    <a:lumOff val="40000"/>
                  </a:schemeClr>
                </a:solidFill>
                <a:effectLst>
                  <a:reflection blurRad="12700" stA="34000" endA="740" endPos="53000" dir="5400000" sy="-100000" algn="bl" rotWithShape="0"/>
                </a:effectLst>
                <a:latin typeface="+mn-lt"/>
              </a:rPr>
              <a:t>GEO: </a:t>
            </a:r>
            <a:r>
              <a:rPr lang="en-US" sz="2200" b="1" dirty="0">
                <a:solidFill>
                  <a:schemeClr val="accent4">
                    <a:lumMod val="60000"/>
                    <a:lumOff val="40000"/>
                  </a:schemeClr>
                </a:solidFill>
                <a:effectLst>
                  <a:reflection blurRad="12700" stA="34000" endA="740" endPos="53000" dir="5400000" sy="-100000" algn="bl" rotWithShape="0"/>
                </a:effectLst>
                <a:latin typeface="+mn-lt"/>
                <a:hlinkClick r:id="rId8"/>
              </a:rPr>
              <a:t>http://</a:t>
            </a:r>
            <a:r>
              <a:rPr lang="en-US" sz="2200" b="1" dirty="0" smtClean="0">
                <a:solidFill>
                  <a:schemeClr val="accent4">
                    <a:lumMod val="60000"/>
                    <a:lumOff val="40000"/>
                  </a:schemeClr>
                </a:solidFill>
                <a:effectLst>
                  <a:reflection blurRad="12700" stA="34000" endA="740" endPos="53000" dir="5400000" sy="-100000" algn="bl" rotWithShape="0"/>
                </a:effectLst>
                <a:latin typeface="+mn-lt"/>
                <a:hlinkClick r:id="rId8"/>
              </a:rPr>
              <a:t>www.earthobservations.org</a:t>
            </a:r>
            <a:endParaRPr lang="en-US" sz="2200" b="1" dirty="0" smtClean="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endParaRPr lang="en-US" sz="2200" b="1" dirty="0" smtClean="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endParaRPr lang="en-US" sz="2200" b="1" dirty="0" smtClean="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endParaRPr lang="en-US" sz="2200" b="1" dirty="0" smtClean="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0"/>
              </a:spcBef>
              <a:spcAft>
                <a:spcPts val="0"/>
              </a:spcAft>
              <a:defRPr/>
            </a:pPr>
            <a:r>
              <a:rPr lang="en-US" sz="2200" b="1" dirty="0" smtClean="0">
                <a:solidFill>
                  <a:schemeClr val="accent4">
                    <a:lumMod val="60000"/>
                    <a:lumOff val="40000"/>
                  </a:schemeClr>
                </a:solidFill>
                <a:effectLst>
                  <a:reflection blurRad="12700" stA="34000" endA="740" endPos="53000" dir="5400000" sy="-100000" algn="bl" rotWithShape="0"/>
                </a:effectLst>
                <a:latin typeface="+mn-lt"/>
              </a:rPr>
              <a:t>PIC: </a:t>
            </a:r>
            <a:r>
              <a:rPr lang="en-US" sz="2200" b="1" dirty="0" smtClean="0">
                <a:solidFill>
                  <a:schemeClr val="accent4">
                    <a:lumMod val="60000"/>
                    <a:lumOff val="40000"/>
                  </a:schemeClr>
                </a:solidFill>
                <a:effectLst>
                  <a:reflection blurRad="12700" stA="34000" endA="740" endPos="53000" dir="5400000" sy="-100000" algn="bl" rotWithShape="0"/>
                </a:effectLst>
                <a:latin typeface="+mn-lt"/>
                <a:hlinkClick r:id="rId9"/>
              </a:rPr>
              <a:t>http://www.polarcommons.org/</a:t>
            </a:r>
            <a:endParaRPr lang="en-US" sz="2200" b="1" dirty="0" smtClean="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3000"/>
              </a:spcBef>
              <a:spcAft>
                <a:spcPts val="0"/>
              </a:spcAft>
              <a:defRPr/>
            </a:pPr>
            <a:endParaRPr lang="en-US" sz="2400" b="1" dirty="0">
              <a:solidFill>
                <a:schemeClr val="accent4">
                  <a:lumMod val="60000"/>
                  <a:lumOff val="40000"/>
                </a:schemeClr>
              </a:solidFill>
              <a:effectLst>
                <a:reflection blurRad="12700" stA="34000" endA="740" endPos="53000" dir="5400000" sy="-100000" algn="bl" rotWithShape="0"/>
              </a:effectLst>
              <a:latin typeface="+mn-lt"/>
            </a:endParaRPr>
          </a:p>
          <a:p>
            <a:pPr marL="0" lvl="1" fontAlgn="auto">
              <a:spcBef>
                <a:spcPts val="3000"/>
              </a:spcBef>
              <a:spcAft>
                <a:spcPts val="0"/>
              </a:spcAft>
              <a:defRPr/>
            </a:pPr>
            <a:endParaRPr lang="en-US" sz="2000" b="1" dirty="0">
              <a:solidFill>
                <a:schemeClr val="accent4">
                  <a:lumMod val="60000"/>
                  <a:lumOff val="40000"/>
                </a:schemeClr>
              </a:solidFill>
              <a:effectLst>
                <a:reflection blurRad="12700" stA="34000" endA="740" endPos="53000" dir="5400000" sy="-100000" algn="bl" rotWithShape="0"/>
              </a:effectLst>
              <a:latin typeface="+mn-lt"/>
            </a:endParaRPr>
          </a:p>
        </p:txBody>
      </p:sp>
      <p:pic>
        <p:nvPicPr>
          <p:cNvPr id="24580" name="Picture 2"/>
          <p:cNvPicPr>
            <a:picLocks noChangeAspect="1" noChangeArrowheads="1"/>
          </p:cNvPicPr>
          <p:nvPr/>
        </p:nvPicPr>
        <p:blipFill>
          <a:blip r:embed="rId10" cstate="print"/>
          <a:srcRect/>
          <a:stretch>
            <a:fillRect/>
          </a:stretch>
        </p:blipFill>
        <p:spPr bwMode="auto">
          <a:xfrm>
            <a:off x="5805487" y="1828800"/>
            <a:ext cx="3338513" cy="574541"/>
          </a:xfrm>
          <a:prstGeom prst="rect">
            <a:avLst/>
          </a:prstGeom>
          <a:noFill/>
          <a:ln w="9525">
            <a:noFill/>
            <a:miter lim="800000"/>
            <a:headEnd/>
            <a:tailEnd/>
          </a:ln>
        </p:spPr>
      </p:pic>
      <p:pic>
        <p:nvPicPr>
          <p:cNvPr id="24581" name="Picture 7"/>
          <p:cNvPicPr>
            <a:picLocks noChangeAspect="1" noChangeArrowheads="1"/>
          </p:cNvPicPr>
          <p:nvPr/>
        </p:nvPicPr>
        <p:blipFill>
          <a:blip r:embed="rId11" cstate="print"/>
          <a:srcRect/>
          <a:stretch>
            <a:fillRect/>
          </a:stretch>
        </p:blipFill>
        <p:spPr bwMode="auto">
          <a:xfrm>
            <a:off x="7086600" y="2581275"/>
            <a:ext cx="722312" cy="771525"/>
          </a:xfrm>
          <a:prstGeom prst="rect">
            <a:avLst/>
          </a:prstGeom>
          <a:noFill/>
          <a:ln w="9525">
            <a:noFill/>
            <a:miter lim="800000"/>
            <a:headEnd/>
            <a:tailEnd/>
          </a:ln>
        </p:spPr>
      </p:pic>
      <p:pic>
        <p:nvPicPr>
          <p:cNvPr id="24582" name="Picture 11"/>
          <p:cNvPicPr>
            <a:picLocks noChangeAspect="1" noChangeArrowheads="1"/>
          </p:cNvPicPr>
          <p:nvPr/>
        </p:nvPicPr>
        <p:blipFill>
          <a:blip r:embed="rId12" cstate="print"/>
          <a:srcRect/>
          <a:stretch>
            <a:fillRect/>
          </a:stretch>
        </p:blipFill>
        <p:spPr bwMode="auto">
          <a:xfrm>
            <a:off x="5867400" y="2590800"/>
            <a:ext cx="1033462" cy="719138"/>
          </a:xfrm>
          <a:prstGeom prst="rect">
            <a:avLst/>
          </a:prstGeom>
          <a:noFill/>
          <a:ln w="9525">
            <a:noFill/>
            <a:miter lim="800000"/>
            <a:headEnd/>
            <a:tailEnd/>
          </a:ln>
        </p:spPr>
      </p:pic>
      <p:pic>
        <p:nvPicPr>
          <p:cNvPr id="24584" name="Picture 1046"/>
          <p:cNvPicPr>
            <a:picLocks noChangeAspect="1" noChangeArrowheads="1"/>
          </p:cNvPicPr>
          <p:nvPr/>
        </p:nvPicPr>
        <p:blipFill>
          <a:blip r:embed="rId13" cstate="print"/>
          <a:srcRect/>
          <a:stretch>
            <a:fillRect/>
          </a:stretch>
        </p:blipFill>
        <p:spPr bwMode="auto">
          <a:xfrm>
            <a:off x="1676400" y="3200400"/>
            <a:ext cx="1414463" cy="733425"/>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l="16839" t="44007" r="20985" b="11049"/>
          <a:stretch>
            <a:fillRect/>
          </a:stretch>
        </p:blipFill>
        <p:spPr bwMode="auto">
          <a:xfrm>
            <a:off x="3276600" y="3124200"/>
            <a:ext cx="838200" cy="838200"/>
          </a:xfrm>
          <a:prstGeom prst="rect">
            <a:avLst/>
          </a:prstGeom>
          <a:noFill/>
          <a:ln w="9525">
            <a:noFill/>
            <a:miter lim="800000"/>
            <a:headEnd/>
            <a:tailEnd/>
          </a:ln>
          <a:effectLst/>
        </p:spPr>
      </p:pic>
      <p:pic>
        <p:nvPicPr>
          <p:cNvPr id="12" name="Picture 15" descr="wdc.jpg"/>
          <p:cNvPicPr>
            <a:picLocks noChangeAspect="1"/>
          </p:cNvPicPr>
          <p:nvPr/>
        </p:nvPicPr>
        <p:blipFill>
          <a:blip r:embed="rId15"/>
          <a:srcRect/>
          <a:stretch>
            <a:fillRect/>
          </a:stretch>
        </p:blipFill>
        <p:spPr bwMode="auto">
          <a:xfrm>
            <a:off x="8001000" y="2514600"/>
            <a:ext cx="990600" cy="781050"/>
          </a:xfrm>
          <a:prstGeom prst="rect">
            <a:avLst/>
          </a:prstGeom>
          <a:noFill/>
          <a:ln w="9525">
            <a:noFill/>
            <a:miter lim="800000"/>
            <a:headEnd/>
            <a:tailEnd/>
          </a:ln>
        </p:spPr>
      </p:pic>
      <p:pic>
        <p:nvPicPr>
          <p:cNvPr id="15" name="Picture 1042" descr="Codataus"/>
          <p:cNvPicPr>
            <a:picLocks noChangeAspect="1" noChangeArrowheads="1"/>
          </p:cNvPicPr>
          <p:nvPr/>
        </p:nvPicPr>
        <p:blipFill>
          <a:blip r:embed="rId16" cstate="print"/>
          <a:srcRect/>
          <a:stretch>
            <a:fillRect/>
          </a:stretch>
        </p:blipFill>
        <p:spPr bwMode="auto">
          <a:xfrm>
            <a:off x="457200" y="3200400"/>
            <a:ext cx="1036638" cy="746125"/>
          </a:xfrm>
          <a:prstGeom prst="rect">
            <a:avLst/>
          </a:prstGeom>
          <a:noFill/>
          <a:ln w="9525">
            <a:noFill/>
            <a:miter lim="800000"/>
            <a:headEnd/>
            <a:tailEnd/>
          </a:ln>
        </p:spPr>
      </p:pic>
      <p:pic>
        <p:nvPicPr>
          <p:cNvPr id="16" name="Picture 2"/>
          <p:cNvPicPr>
            <a:picLocks noChangeAspect="1" noChangeArrowheads="1"/>
          </p:cNvPicPr>
          <p:nvPr/>
        </p:nvPicPr>
        <p:blipFill>
          <a:blip r:embed="rId17" cstate="print"/>
          <a:srcRect l="1860" t="19032" r="2735" b="13871"/>
          <a:stretch>
            <a:fillRect/>
          </a:stretch>
        </p:blipFill>
        <p:spPr bwMode="auto">
          <a:xfrm>
            <a:off x="609600" y="4495800"/>
            <a:ext cx="7924800" cy="18903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9144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Proposed Norms for PIC Contributors</a:t>
            </a:r>
            <a:endParaRPr lang="en-US" sz="3200" b="1" dirty="0">
              <a:solidFill>
                <a:schemeClr val="tx2">
                  <a:satMod val="200000"/>
                </a:schemeClr>
              </a:solidFill>
              <a:effectLst>
                <a:reflection blurRad="12700" stA="34000" endA="740" endPos="53000" dir="5400000" sy="-100000" algn="bl" rotWithShape="0"/>
              </a:effectLst>
              <a:latin typeface="+mn-lt"/>
              <a:ea typeface="+mn-ea"/>
              <a:cs typeface="+mn-cs"/>
            </a:endParaRPr>
          </a:p>
        </p:txBody>
      </p:sp>
      <p:sp>
        <p:nvSpPr>
          <p:cNvPr id="3" name="Content Placeholder 2"/>
          <p:cNvSpPr>
            <a:spLocks noGrp="1"/>
          </p:cNvSpPr>
          <p:nvPr>
            <p:ph idx="1"/>
          </p:nvPr>
        </p:nvSpPr>
        <p:spPr>
          <a:xfrm>
            <a:off x="0" y="914400"/>
            <a:ext cx="8763000" cy="5943600"/>
          </a:xfrm>
        </p:spPr>
        <p:txBody>
          <a:bodyPr/>
          <a:lstStyle/>
          <a:p>
            <a:r>
              <a:rPr lang="en-US" sz="2000" b="1" dirty="0" smtClean="0">
                <a:solidFill>
                  <a:schemeClr val="accent4">
                    <a:lumMod val="60000"/>
                    <a:lumOff val="40000"/>
                  </a:schemeClr>
                </a:solidFill>
              </a:rPr>
              <a:t>PIC contributors acknowledge that their submitted materials are already in the </a:t>
            </a:r>
            <a:r>
              <a:rPr lang="en-US" sz="2000" b="1" dirty="0" smtClean="0"/>
              <a:t>public domain</a:t>
            </a:r>
            <a:r>
              <a:rPr lang="en-US" sz="2000" b="1" dirty="0" smtClean="0">
                <a:solidFill>
                  <a:schemeClr val="accent4">
                    <a:lumMod val="60000"/>
                    <a:lumOff val="40000"/>
                  </a:schemeClr>
                </a:solidFill>
              </a:rPr>
              <a:t>, or that they have </a:t>
            </a:r>
            <a:r>
              <a:rPr lang="en-US" sz="2000" b="1" dirty="0" smtClean="0"/>
              <a:t>clear rights to make these materials openly accessible</a:t>
            </a:r>
            <a:r>
              <a:rPr lang="en-US" sz="2000" b="1" dirty="0" smtClean="0">
                <a:solidFill>
                  <a:schemeClr val="accent4">
                    <a:lumMod val="60000"/>
                    <a:lumOff val="40000"/>
                  </a:schemeClr>
                </a:solidFill>
              </a:rPr>
              <a:t> through the PIC. </a:t>
            </a:r>
          </a:p>
          <a:p>
            <a:r>
              <a:rPr lang="en-US" sz="2000" b="1" dirty="0" smtClean="0">
                <a:solidFill>
                  <a:schemeClr val="accent4">
                    <a:lumMod val="60000"/>
                    <a:lumOff val="40000"/>
                  </a:schemeClr>
                </a:solidFill>
              </a:rPr>
              <a:t>PIC contributors agree to label their contributions digitally with the “</a:t>
            </a:r>
            <a:r>
              <a:rPr lang="en-US" sz="2000" b="1" dirty="0" smtClean="0"/>
              <a:t>PIC badge</a:t>
            </a:r>
            <a:r>
              <a:rPr lang="en-US" sz="2000" b="1" dirty="0" smtClean="0">
                <a:solidFill>
                  <a:schemeClr val="accent4">
                    <a:lumMod val="60000"/>
                    <a:lumOff val="40000"/>
                  </a:schemeClr>
                </a:solidFill>
              </a:rPr>
              <a:t>,” which specifies how rights have been waived and links back to this statement of norms, and agree to make these contributions accessible and searchable online. </a:t>
            </a:r>
          </a:p>
          <a:p>
            <a:r>
              <a:rPr lang="en-US" sz="2000" b="1" dirty="0" smtClean="0">
                <a:solidFill>
                  <a:schemeClr val="accent4">
                    <a:lumMod val="60000"/>
                    <a:lumOff val="40000"/>
                  </a:schemeClr>
                </a:solidFill>
              </a:rPr>
              <a:t>PIC contributors agree to provide at least the </a:t>
            </a:r>
            <a:r>
              <a:rPr lang="en-US" sz="2000" b="1" dirty="0" smtClean="0"/>
              <a:t>minimum information about their contributed materials</a:t>
            </a:r>
            <a:r>
              <a:rPr lang="en-US" sz="2000" b="1" dirty="0" smtClean="0">
                <a:solidFill>
                  <a:schemeClr val="accent4">
                    <a:lumMod val="60000"/>
                    <a:lumOff val="40000"/>
                  </a:schemeClr>
                </a:solidFill>
              </a:rPr>
              <a:t> requested by the PIC submission interface as accurately and completely as possible. </a:t>
            </a:r>
          </a:p>
          <a:p>
            <a:r>
              <a:rPr lang="en-US" sz="2000" b="1" dirty="0" smtClean="0">
                <a:solidFill>
                  <a:schemeClr val="accent4">
                    <a:lumMod val="60000"/>
                    <a:lumOff val="40000"/>
                  </a:schemeClr>
                </a:solidFill>
              </a:rPr>
              <a:t>PIC contributors agree that, if requested, they will make </a:t>
            </a:r>
            <a:r>
              <a:rPr lang="en-US" sz="2000" b="1" dirty="0" smtClean="0"/>
              <a:t>reasonable efforts to provide additional information </a:t>
            </a:r>
            <a:r>
              <a:rPr lang="en-US" sz="2000" b="1" dirty="0" smtClean="0">
                <a:solidFill>
                  <a:schemeClr val="accent4">
                    <a:lumMod val="60000"/>
                    <a:lumOff val="40000"/>
                  </a:schemeClr>
                </a:solidFill>
              </a:rPr>
              <a:t>about their contributed materials, e.g., to help document the quality of their submitted materials and to ensure their long-term usability. </a:t>
            </a:r>
          </a:p>
          <a:p>
            <a:r>
              <a:rPr lang="en-US" sz="2000" b="1" dirty="0" smtClean="0">
                <a:solidFill>
                  <a:schemeClr val="accent4">
                    <a:lumMod val="60000"/>
                    <a:lumOff val="40000"/>
                  </a:schemeClr>
                </a:solidFill>
              </a:rPr>
              <a:t>PIC contributors agree that they will make reasonable efforts to provide </a:t>
            </a:r>
            <a:r>
              <a:rPr lang="en-US" sz="2000" b="1" dirty="0" smtClean="0"/>
              <a:t>appropriate notification </a:t>
            </a:r>
            <a:r>
              <a:rPr lang="en-US" sz="2000" b="1" dirty="0" smtClean="0">
                <a:solidFill>
                  <a:schemeClr val="accent4">
                    <a:lumMod val="60000"/>
                    <a:lumOff val="40000"/>
                  </a:schemeClr>
                </a:solidFill>
              </a:rPr>
              <a:t>to the PIC community (e.g., through PIC interfaces) </a:t>
            </a:r>
            <a:r>
              <a:rPr lang="en-US" sz="2000" b="1" dirty="0" smtClean="0"/>
              <a:t>of any significant errors </a:t>
            </a:r>
            <a:r>
              <a:rPr lang="en-US" sz="2000" b="1" dirty="0" smtClean="0">
                <a:solidFill>
                  <a:schemeClr val="accent4">
                    <a:lumMod val="60000"/>
                    <a:lumOff val="40000"/>
                  </a:schemeClr>
                </a:solidFill>
              </a:rPr>
              <a:t>in their contributed materials or descriptions, if any are discovered after submission. </a:t>
            </a:r>
          </a:p>
          <a:p>
            <a:endParaRPr lang="en-US" sz="2000" dirty="0"/>
          </a:p>
        </p:txBody>
      </p:sp>
      <p:pic>
        <p:nvPicPr>
          <p:cNvPr id="4" name="Picture 2"/>
          <p:cNvPicPr>
            <a:picLocks noChangeAspect="1" noChangeArrowheads="1"/>
          </p:cNvPicPr>
          <p:nvPr/>
        </p:nvPicPr>
        <p:blipFill>
          <a:blip r:embed="rId2" cstate="print"/>
          <a:srcRect l="16839" t="44007" r="20985" b="11049"/>
          <a:stretch>
            <a:fillRect/>
          </a:stretch>
        </p:blipFill>
        <p:spPr bwMode="auto">
          <a:xfrm>
            <a:off x="8229600" y="76200"/>
            <a:ext cx="838200" cy="838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9144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Proposed Norms for PIC Users</a:t>
            </a:r>
            <a:endParaRPr lang="en-US" sz="3200" b="1" dirty="0">
              <a:solidFill>
                <a:schemeClr val="tx2">
                  <a:satMod val="200000"/>
                </a:schemeClr>
              </a:solidFill>
              <a:effectLst>
                <a:reflection blurRad="12700" stA="34000" endA="740" endPos="53000" dir="5400000" sy="-100000" algn="bl" rotWithShape="0"/>
              </a:effectLst>
              <a:latin typeface="+mn-lt"/>
              <a:ea typeface="+mn-ea"/>
              <a:cs typeface="+mn-cs"/>
            </a:endParaRPr>
          </a:p>
        </p:txBody>
      </p:sp>
      <p:sp>
        <p:nvSpPr>
          <p:cNvPr id="3" name="Content Placeholder 2"/>
          <p:cNvSpPr>
            <a:spLocks noGrp="1"/>
          </p:cNvSpPr>
          <p:nvPr>
            <p:ph idx="1"/>
          </p:nvPr>
        </p:nvSpPr>
        <p:spPr>
          <a:xfrm>
            <a:off x="0" y="914400"/>
            <a:ext cx="8915400" cy="5410200"/>
          </a:xfrm>
        </p:spPr>
        <p:txBody>
          <a:bodyPr/>
          <a:lstStyle/>
          <a:p>
            <a:r>
              <a:rPr lang="en-US" sz="2000" b="1" dirty="0" smtClean="0">
                <a:solidFill>
                  <a:schemeClr val="accent4">
                    <a:lumMod val="60000"/>
                    <a:lumOff val="40000"/>
                  </a:schemeClr>
                </a:solidFill>
              </a:rPr>
              <a:t>PIC users agree that they will </a:t>
            </a:r>
            <a:r>
              <a:rPr lang="en-US" sz="2000" b="1" dirty="0" smtClean="0"/>
              <a:t>acknowledge the authorship or source </a:t>
            </a:r>
            <a:r>
              <a:rPr lang="en-US" sz="2000" b="1" dirty="0" smtClean="0">
                <a:solidFill>
                  <a:schemeClr val="accent4">
                    <a:lumMod val="60000"/>
                    <a:lumOff val="40000"/>
                  </a:schemeClr>
                </a:solidFill>
              </a:rPr>
              <a:t>of all materials that they use from the PIC, including use of an </a:t>
            </a:r>
            <a:r>
              <a:rPr lang="en-US" sz="2000" b="1" dirty="0" smtClean="0"/>
              <a:t>appropriate citation when data are used in a formal scientific publication</a:t>
            </a:r>
            <a:r>
              <a:rPr lang="en-US" sz="2000" b="1" dirty="0" smtClean="0">
                <a:solidFill>
                  <a:schemeClr val="accent4">
                    <a:lumMod val="60000"/>
                    <a:lumOff val="40000"/>
                  </a:schemeClr>
                </a:solidFill>
              </a:rPr>
              <a:t>. </a:t>
            </a:r>
          </a:p>
          <a:p>
            <a:r>
              <a:rPr lang="en-US" sz="2000" b="1" dirty="0" smtClean="0">
                <a:solidFill>
                  <a:schemeClr val="accent4">
                    <a:lumMod val="60000"/>
                    <a:lumOff val="40000"/>
                  </a:schemeClr>
                </a:solidFill>
              </a:rPr>
              <a:t>PIC users agree that they will also give </a:t>
            </a:r>
            <a:r>
              <a:rPr lang="en-US" sz="2000" b="1" dirty="0" smtClean="0"/>
              <a:t>appropriate recognition to the role of the PIC </a:t>
            </a:r>
            <a:r>
              <a:rPr lang="en-US" sz="2000" b="1" dirty="0" smtClean="0">
                <a:solidFill>
                  <a:schemeClr val="accent4">
                    <a:lumMod val="60000"/>
                    <a:lumOff val="40000"/>
                  </a:schemeClr>
                </a:solidFill>
              </a:rPr>
              <a:t>as a digital community resource in their publications and value-added products and services. </a:t>
            </a:r>
          </a:p>
          <a:p>
            <a:r>
              <a:rPr lang="en-US" sz="2000" b="1" dirty="0" smtClean="0">
                <a:solidFill>
                  <a:schemeClr val="accent4">
                    <a:lumMod val="60000"/>
                    <a:lumOff val="40000"/>
                  </a:schemeClr>
                </a:solidFill>
              </a:rPr>
              <a:t>PIC users agree that they will make reasonable and timely efforts through PIC interfaces to </a:t>
            </a:r>
            <a:r>
              <a:rPr lang="en-US" sz="2000" b="1" dirty="0" smtClean="0"/>
              <a:t>notify the relevant PIC contributors </a:t>
            </a:r>
            <a:r>
              <a:rPr lang="en-US" sz="2000" b="1" dirty="0" smtClean="0">
                <a:solidFill>
                  <a:schemeClr val="accent4">
                    <a:lumMod val="60000"/>
                    <a:lumOff val="40000"/>
                  </a:schemeClr>
                </a:solidFill>
              </a:rPr>
              <a:t>(or the PIC community more generally) </a:t>
            </a:r>
            <a:r>
              <a:rPr lang="en-US" sz="2000" b="1" dirty="0" smtClean="0"/>
              <a:t>about their use of specific digital materials </a:t>
            </a:r>
            <a:r>
              <a:rPr lang="en-US" sz="2000" b="1" dirty="0" smtClean="0">
                <a:solidFill>
                  <a:schemeClr val="accent4">
                    <a:lumMod val="60000"/>
                    <a:lumOff val="40000"/>
                  </a:schemeClr>
                </a:solidFill>
              </a:rPr>
              <a:t>from the PIC, and about any suspected significant errors, limitations, or other problems that they may have discovered in the course of their use of those materials. </a:t>
            </a:r>
          </a:p>
          <a:p>
            <a:r>
              <a:rPr lang="en-US" sz="2000" b="1" dirty="0" smtClean="0">
                <a:solidFill>
                  <a:schemeClr val="accent4">
                    <a:lumMod val="60000"/>
                    <a:lumOff val="40000"/>
                  </a:schemeClr>
                </a:solidFill>
              </a:rPr>
              <a:t>PIC users acknowledge that they </a:t>
            </a:r>
            <a:r>
              <a:rPr lang="en-US" sz="2000" b="1" dirty="0" smtClean="0"/>
              <a:t>themselves</a:t>
            </a:r>
            <a:r>
              <a:rPr lang="en-US" sz="2000" b="1" dirty="0" smtClean="0">
                <a:solidFill>
                  <a:schemeClr val="accent4">
                    <a:lumMod val="60000"/>
                    <a:lumOff val="40000"/>
                  </a:schemeClr>
                </a:solidFill>
              </a:rPr>
              <a:t> are primarily responsible for determining whether the PIC materials they use are of sufficient quality and appropriateness for their objectives. </a:t>
            </a:r>
          </a:p>
          <a:p>
            <a:r>
              <a:rPr lang="en-US" sz="2000" b="1" dirty="0" smtClean="0">
                <a:solidFill>
                  <a:schemeClr val="accent4">
                    <a:lumMod val="60000"/>
                    <a:lumOff val="40000"/>
                  </a:schemeClr>
                </a:solidFill>
              </a:rPr>
              <a:t>PIC users agree that they will endeavor to </a:t>
            </a:r>
            <a:r>
              <a:rPr lang="en-US" sz="2000" b="1" dirty="0" smtClean="0"/>
              <a:t>contribute back to the PIC </a:t>
            </a:r>
            <a:r>
              <a:rPr lang="en-US" sz="2000" b="1" dirty="0" smtClean="0">
                <a:solidFill>
                  <a:schemeClr val="accent4">
                    <a:lumMod val="60000"/>
                    <a:lumOff val="40000"/>
                  </a:schemeClr>
                </a:solidFill>
              </a:rPr>
              <a:t>any value-added data, information, or other digital content derived entirely or largely from PIC materials, with appropriate citation of and documentation about PIC and non-PIC inputs.</a:t>
            </a:r>
          </a:p>
          <a:p>
            <a:endParaRPr lang="en-US" sz="2000" dirty="0"/>
          </a:p>
        </p:txBody>
      </p:sp>
      <p:pic>
        <p:nvPicPr>
          <p:cNvPr id="4" name="Picture 2"/>
          <p:cNvPicPr>
            <a:picLocks noChangeAspect="1" noChangeArrowheads="1"/>
          </p:cNvPicPr>
          <p:nvPr/>
        </p:nvPicPr>
        <p:blipFill>
          <a:blip r:embed="rId2" cstate="print"/>
          <a:srcRect l="16839" t="44007" r="20985" b="11049"/>
          <a:stretch>
            <a:fillRect/>
          </a:stretch>
        </p:blipFill>
        <p:spPr bwMode="auto">
          <a:xfrm>
            <a:off x="8229600" y="76200"/>
            <a:ext cx="838200" cy="838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4478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Another major legacy of the IGY was the ICSU World Data Center System</a:t>
            </a:r>
          </a:p>
        </p:txBody>
      </p:sp>
      <p:pic>
        <p:nvPicPr>
          <p:cNvPr id="4" name="Picture 4" descr="IGYstamp"/>
          <p:cNvPicPr>
            <a:picLocks noChangeAspect="1" noChangeArrowheads="1"/>
          </p:cNvPicPr>
          <p:nvPr/>
        </p:nvPicPr>
        <p:blipFill>
          <a:blip r:embed="rId2"/>
          <a:srcRect/>
          <a:stretch>
            <a:fillRect/>
          </a:stretch>
        </p:blipFill>
        <p:spPr bwMode="auto">
          <a:xfrm>
            <a:off x="6300788" y="5008563"/>
            <a:ext cx="2843212" cy="1849437"/>
          </a:xfrm>
          <a:prstGeom prst="rect">
            <a:avLst/>
          </a:prstGeom>
          <a:noFill/>
        </p:spPr>
      </p:pic>
      <p:sp>
        <p:nvSpPr>
          <p:cNvPr id="5" name="Rectangle 4"/>
          <p:cNvSpPr/>
          <p:nvPr/>
        </p:nvSpPr>
        <p:spPr>
          <a:xfrm>
            <a:off x="228600" y="1752601"/>
            <a:ext cx="8458200" cy="4488408"/>
          </a:xfrm>
          <a:prstGeom prst="rect">
            <a:avLst/>
          </a:prstGeom>
        </p:spPr>
        <p:txBody>
          <a:bodyPr wrap="square">
            <a:spAutoFit/>
          </a:bodyPr>
          <a:lstStyle/>
          <a:p>
            <a:pPr algn="ctr" eaLnBrk="1" hangingPunct="1">
              <a:buFontTx/>
              <a:buNone/>
            </a:pPr>
            <a:r>
              <a:rPr lang="en-US" sz="3200" b="1" dirty="0" smtClean="0">
                <a:latin typeface="+mn-lt"/>
              </a:rPr>
              <a:t>WDC Principles: Full and Open Access to Data</a:t>
            </a:r>
          </a:p>
          <a:p>
            <a:pPr algn="ctr" eaLnBrk="1" hangingPunct="1">
              <a:buFontTx/>
              <a:buNone/>
            </a:pPr>
            <a:endParaRPr lang="en-US" dirty="0" smtClean="0"/>
          </a:p>
          <a:p>
            <a:pPr marL="228600" lvl="2" indent="-228600" eaLnBrk="0" hangingPunct="0">
              <a:spcBef>
                <a:spcPts val="700"/>
              </a:spcBef>
              <a:buClr>
                <a:schemeClr val="tx2"/>
              </a:buClr>
              <a:buSzPct val="95000"/>
              <a:buFont typeface="Wingdings" pitchFamily="2" charset="2"/>
              <a:buChar char=""/>
            </a:pPr>
            <a:r>
              <a:rPr lang="en-US" sz="2800" b="1" dirty="0" smtClean="0">
                <a:solidFill>
                  <a:schemeClr val="accent4">
                    <a:lumMod val="60000"/>
                    <a:lumOff val="40000"/>
                  </a:schemeClr>
                </a:solidFill>
                <a:latin typeface="+mn-lt"/>
              </a:rPr>
              <a:t>“WDCs will provide data to scientists in any country free of charge or at a cost not to exceed the cost of copying and sending the requested data.</a:t>
            </a:r>
            <a:endParaRPr lang="en-US" sz="2800" b="1" dirty="0" smtClean="0">
              <a:latin typeface="+mn-lt"/>
            </a:endParaRPr>
          </a:p>
          <a:p>
            <a:pPr marL="228600" lvl="2" indent="-228600" eaLnBrk="0" hangingPunct="0">
              <a:spcBef>
                <a:spcPts val="700"/>
              </a:spcBef>
              <a:buClr>
                <a:schemeClr val="tx2"/>
              </a:buClr>
              <a:buSzPct val="95000"/>
              <a:buFont typeface="Wingdings" pitchFamily="2" charset="2"/>
              <a:buChar char=""/>
            </a:pPr>
            <a:r>
              <a:rPr lang="en-US" sz="2800" b="1" dirty="0" smtClean="0">
                <a:solidFill>
                  <a:schemeClr val="accent4">
                    <a:lumMod val="60000"/>
                    <a:lumOff val="40000"/>
                  </a:schemeClr>
                </a:solidFill>
                <a:latin typeface="+mn-lt"/>
              </a:rPr>
              <a:t>“WDCs operate … for the benefit of the international scientific community and provide a mechanism for international exchange</a:t>
            </a:r>
            <a:br>
              <a:rPr lang="en-US" sz="2800" b="1" dirty="0" smtClean="0">
                <a:solidFill>
                  <a:schemeClr val="accent4">
                    <a:lumMod val="60000"/>
                    <a:lumOff val="40000"/>
                  </a:schemeClr>
                </a:solidFill>
                <a:latin typeface="+mn-lt"/>
              </a:rPr>
            </a:br>
            <a:r>
              <a:rPr lang="en-US" sz="2800" b="1" dirty="0" smtClean="0">
                <a:solidFill>
                  <a:schemeClr val="accent4">
                    <a:lumMod val="60000"/>
                    <a:lumOff val="40000"/>
                  </a:schemeClr>
                </a:solidFill>
                <a:latin typeface="+mn-lt"/>
              </a:rPr>
              <a:t>of data in all disciplines related to the </a:t>
            </a:r>
            <a:br>
              <a:rPr lang="en-US" sz="2800" b="1" dirty="0" smtClean="0">
                <a:solidFill>
                  <a:schemeClr val="accent4">
                    <a:lumMod val="60000"/>
                    <a:lumOff val="40000"/>
                  </a:schemeClr>
                </a:solidFill>
                <a:latin typeface="+mn-lt"/>
              </a:rPr>
            </a:br>
            <a:r>
              <a:rPr lang="en-US" sz="2800" b="1" dirty="0" smtClean="0">
                <a:solidFill>
                  <a:schemeClr val="accent4">
                    <a:lumMod val="60000"/>
                    <a:lumOff val="40000"/>
                  </a:schemeClr>
                </a:solidFill>
                <a:latin typeface="+mn-lt"/>
              </a:rPr>
              <a:t>Earth, its environment, and the Sun.”</a:t>
            </a:r>
            <a:endParaRPr lang="en-US" sz="2800" b="1"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earth_lights_lrg.jpg"/>
          <p:cNvPicPr>
            <a:picLocks noChangeAspect="1"/>
          </p:cNvPicPr>
          <p:nvPr/>
        </p:nvPicPr>
        <p:blipFill>
          <a:blip r:embed="rId3" cstate="print"/>
          <a:srcRect l="10448"/>
          <a:stretch>
            <a:fillRect/>
          </a:stretch>
        </p:blipFill>
        <p:spPr bwMode="auto">
          <a:xfrm>
            <a:off x="0" y="1752600"/>
            <a:ext cx="9144000" cy="5105400"/>
          </a:xfrm>
          <a:prstGeom prst="rect">
            <a:avLst/>
          </a:prstGeom>
          <a:noFill/>
          <a:ln w="9525">
            <a:solidFill>
              <a:schemeClr val="bg1"/>
            </a:solidFill>
            <a:miter lim="800000"/>
            <a:headEnd/>
            <a:tailEnd/>
          </a:ln>
        </p:spPr>
      </p:pic>
      <p:sp>
        <p:nvSpPr>
          <p:cNvPr id="95236" name="Text Box 4"/>
          <p:cNvSpPr txBox="1">
            <a:spLocks noChangeArrowheads="1"/>
          </p:cNvSpPr>
          <p:nvPr/>
        </p:nvSpPr>
        <p:spPr bwMode="auto">
          <a:xfrm>
            <a:off x="1431925" y="1357313"/>
            <a:ext cx="184731" cy="261610"/>
          </a:xfrm>
          <a:prstGeom prst="rect">
            <a:avLst/>
          </a:prstGeom>
          <a:noFill/>
          <a:ln w="9525">
            <a:noFill/>
            <a:miter lim="800000"/>
            <a:headEnd/>
            <a:tailEnd/>
          </a:ln>
        </p:spPr>
        <p:txBody>
          <a:bodyPr wrap="none">
            <a:spAutoFit/>
          </a:bodyPr>
          <a:lstStyle/>
          <a:p>
            <a:pPr eaLnBrk="0" hangingPunct="0">
              <a:spcBef>
                <a:spcPct val="50000"/>
              </a:spcBef>
            </a:pPr>
            <a:endParaRPr lang="en-GB" sz="1100" u="sng">
              <a:latin typeface="Arial Black" pitchFamily="34" charset="0"/>
            </a:endParaRPr>
          </a:p>
        </p:txBody>
      </p:sp>
      <p:sp>
        <p:nvSpPr>
          <p:cNvPr id="95237" name="Text Box 5"/>
          <p:cNvSpPr txBox="1">
            <a:spLocks noChangeArrowheads="1"/>
          </p:cNvSpPr>
          <p:nvPr/>
        </p:nvSpPr>
        <p:spPr bwMode="auto">
          <a:xfrm>
            <a:off x="317500" y="2057400"/>
            <a:ext cx="2813050" cy="1277273"/>
          </a:xfrm>
          <a:prstGeom prst="rect">
            <a:avLst/>
          </a:prstGeom>
          <a:noFill/>
          <a:ln w="9525">
            <a:noFill/>
            <a:miter lim="800000"/>
            <a:headEnd/>
            <a:tailEnd/>
          </a:ln>
        </p:spPr>
        <p:txBody>
          <a:bodyPr>
            <a:spAutoFit/>
          </a:bodyPr>
          <a:lstStyle/>
          <a:p>
            <a:pPr eaLnBrk="0" hangingPunct="0"/>
            <a:r>
              <a:rPr lang="en-US" sz="1100" dirty="0">
                <a:latin typeface="Arial Black" pitchFamily="34" charset="0"/>
                <a:ea typeface="Arial Unicode MS" pitchFamily="34" charset="-128"/>
                <a:cs typeface="Arial Unicode MS" pitchFamily="34" charset="-128"/>
              </a:rPr>
              <a:t>Earth tides</a:t>
            </a:r>
          </a:p>
          <a:p>
            <a:pPr eaLnBrk="0" hangingPunct="0"/>
            <a:r>
              <a:rPr lang="en-US" sz="1100" dirty="0">
                <a:latin typeface="Arial Black" pitchFamily="34" charset="0"/>
                <a:ea typeface="Arial Unicode MS" pitchFamily="34" charset="-128"/>
                <a:cs typeface="Arial Unicode MS" pitchFamily="34" charset="-128"/>
              </a:rPr>
              <a:t>Geomagnetism (2)</a:t>
            </a:r>
          </a:p>
          <a:p>
            <a:pPr eaLnBrk="0" hangingPunct="0"/>
            <a:r>
              <a:rPr lang="en-US" sz="1100" dirty="0">
                <a:latin typeface="Arial Black" pitchFamily="34" charset="0"/>
                <a:ea typeface="Arial Unicode MS" pitchFamily="34" charset="-128"/>
                <a:cs typeface="Arial Unicode MS" pitchFamily="34" charset="-128"/>
              </a:rPr>
              <a:t>Glaciology</a:t>
            </a:r>
          </a:p>
          <a:p>
            <a:pPr eaLnBrk="0" hangingPunct="0"/>
            <a:r>
              <a:rPr lang="en-US" sz="1100" strike="sngStrike" dirty="0">
                <a:latin typeface="Arial Black" pitchFamily="34" charset="0"/>
                <a:ea typeface="Arial Unicode MS" pitchFamily="34" charset="-128"/>
                <a:cs typeface="Arial Unicode MS" pitchFamily="34" charset="-128"/>
              </a:rPr>
              <a:t>Recent crustal movements</a:t>
            </a:r>
          </a:p>
          <a:p>
            <a:pPr eaLnBrk="0" hangingPunct="0"/>
            <a:r>
              <a:rPr lang="en-US" sz="1100" dirty="0">
                <a:latin typeface="Arial Black" pitchFamily="34" charset="0"/>
                <a:ea typeface="Arial Unicode MS" pitchFamily="34" charset="-128"/>
                <a:cs typeface="Arial Unicode MS" pitchFamily="34" charset="-128"/>
              </a:rPr>
              <a:t>Solar activity</a:t>
            </a:r>
          </a:p>
          <a:p>
            <a:pPr eaLnBrk="0" hangingPunct="0"/>
            <a:r>
              <a:rPr lang="en-US" sz="1100" dirty="0">
                <a:latin typeface="Arial Black" pitchFamily="34" charset="0"/>
                <a:ea typeface="Arial Unicode MS" pitchFamily="34" charset="-128"/>
                <a:cs typeface="Arial Unicode MS" pitchFamily="34" charset="-128"/>
              </a:rPr>
              <a:t>Solar-terrestrial physics</a:t>
            </a:r>
          </a:p>
          <a:p>
            <a:pPr eaLnBrk="0" hangingPunct="0"/>
            <a:r>
              <a:rPr lang="en-US" sz="1100" dirty="0">
                <a:latin typeface="Arial Black" pitchFamily="34" charset="0"/>
                <a:ea typeface="Arial Unicode MS" pitchFamily="34" charset="-128"/>
                <a:cs typeface="Arial Unicode MS" pitchFamily="34" charset="-128"/>
              </a:rPr>
              <a:t>Sunspot index</a:t>
            </a:r>
          </a:p>
        </p:txBody>
      </p:sp>
      <p:sp>
        <p:nvSpPr>
          <p:cNvPr id="95238" name="Text Box 6"/>
          <p:cNvSpPr txBox="1">
            <a:spLocks noChangeArrowheads="1"/>
          </p:cNvSpPr>
          <p:nvPr/>
        </p:nvSpPr>
        <p:spPr bwMode="auto">
          <a:xfrm>
            <a:off x="3124200" y="1948190"/>
            <a:ext cx="2044149" cy="1446550"/>
          </a:xfrm>
          <a:prstGeom prst="rect">
            <a:avLst/>
          </a:prstGeom>
          <a:noFill/>
          <a:ln w="9525">
            <a:noFill/>
            <a:miter lim="800000"/>
            <a:headEnd/>
            <a:tailEnd/>
          </a:ln>
        </p:spPr>
        <p:txBody>
          <a:bodyPr wrap="none">
            <a:spAutoFit/>
          </a:bodyPr>
          <a:lstStyle/>
          <a:p>
            <a:pPr eaLnBrk="0" hangingPunct="0"/>
            <a:r>
              <a:rPr lang="en-US" sz="1100" strike="sngStrike" dirty="0">
                <a:latin typeface="Arial Black" pitchFamily="34" charset="0"/>
              </a:rPr>
              <a:t>Marine geology </a:t>
            </a:r>
          </a:p>
          <a:p>
            <a:pPr eaLnBrk="0" hangingPunct="0"/>
            <a:r>
              <a:rPr lang="en-US" sz="1100" strike="sngStrike" dirty="0">
                <a:latin typeface="Arial Black" pitchFamily="34" charset="0"/>
              </a:rPr>
              <a:t>      &amp; geophysics</a:t>
            </a:r>
          </a:p>
          <a:p>
            <a:pPr eaLnBrk="0" hangingPunct="0"/>
            <a:r>
              <a:rPr lang="en-US" sz="1100" dirty="0">
                <a:latin typeface="Arial Black" pitchFamily="34" charset="0"/>
              </a:rPr>
              <a:t>Meteorology</a:t>
            </a:r>
          </a:p>
          <a:p>
            <a:pPr eaLnBrk="0" hangingPunct="0"/>
            <a:r>
              <a:rPr lang="en-US" sz="1100" dirty="0">
                <a:latin typeface="Arial Black" pitchFamily="34" charset="0"/>
              </a:rPr>
              <a:t>Oceanography</a:t>
            </a:r>
          </a:p>
          <a:p>
            <a:pPr eaLnBrk="0" hangingPunct="0"/>
            <a:r>
              <a:rPr lang="en-US" sz="1100" dirty="0">
                <a:latin typeface="Arial Black" pitchFamily="34" charset="0"/>
              </a:rPr>
              <a:t>Rockets &amp; </a:t>
            </a:r>
            <a:r>
              <a:rPr lang="en-US" sz="1100" dirty="0" smtClean="0">
                <a:latin typeface="Arial Black" pitchFamily="34" charset="0"/>
              </a:rPr>
              <a:t>satellites &amp;</a:t>
            </a:r>
            <a:br>
              <a:rPr lang="en-US" sz="1100" dirty="0" smtClean="0">
                <a:latin typeface="Arial Black" pitchFamily="34" charset="0"/>
              </a:rPr>
            </a:br>
            <a:r>
              <a:rPr lang="en-US" sz="1100" dirty="0" smtClean="0">
                <a:latin typeface="Arial Black" pitchFamily="34" charset="0"/>
              </a:rPr>
              <a:t>  Rotation </a:t>
            </a:r>
            <a:r>
              <a:rPr lang="en-US" sz="1100" dirty="0">
                <a:latin typeface="Arial Black" pitchFamily="34" charset="0"/>
              </a:rPr>
              <a:t>of the Earth</a:t>
            </a:r>
          </a:p>
          <a:p>
            <a:pPr eaLnBrk="0" hangingPunct="0"/>
            <a:r>
              <a:rPr lang="en-US" sz="1100" dirty="0">
                <a:latin typeface="Arial Black" pitchFamily="34" charset="0"/>
              </a:rPr>
              <a:t>Solar-terrestrial physics</a:t>
            </a:r>
          </a:p>
          <a:p>
            <a:pPr eaLnBrk="0" hangingPunct="0"/>
            <a:r>
              <a:rPr lang="en-US" sz="1100" dirty="0">
                <a:latin typeface="Arial Black" pitchFamily="34" charset="0"/>
              </a:rPr>
              <a:t>Solid-earth geophysics</a:t>
            </a:r>
          </a:p>
        </p:txBody>
      </p:sp>
      <p:sp>
        <p:nvSpPr>
          <p:cNvPr id="95239" name="Text Box 7"/>
          <p:cNvSpPr txBox="1">
            <a:spLocks noChangeArrowheads="1"/>
          </p:cNvSpPr>
          <p:nvPr/>
        </p:nvSpPr>
        <p:spPr bwMode="auto">
          <a:xfrm>
            <a:off x="5486400" y="1830050"/>
            <a:ext cx="2085827" cy="1446550"/>
          </a:xfrm>
          <a:prstGeom prst="rect">
            <a:avLst/>
          </a:prstGeom>
          <a:noFill/>
          <a:ln w="9525">
            <a:noFill/>
            <a:miter lim="800000"/>
            <a:headEnd/>
            <a:tailEnd/>
          </a:ln>
        </p:spPr>
        <p:txBody>
          <a:bodyPr wrap="none">
            <a:spAutoFit/>
          </a:bodyPr>
          <a:lstStyle/>
          <a:p>
            <a:pPr eaLnBrk="0" hangingPunct="0"/>
            <a:r>
              <a:rPr lang="en-US" sz="1100" dirty="0">
                <a:latin typeface="Arial Black" pitchFamily="34" charset="0"/>
              </a:rPr>
              <a:t>Airglow</a:t>
            </a:r>
          </a:p>
          <a:p>
            <a:pPr eaLnBrk="0" hangingPunct="0"/>
            <a:r>
              <a:rPr lang="en-US" sz="1100" dirty="0">
                <a:latin typeface="Arial Black" pitchFamily="34" charset="0"/>
              </a:rPr>
              <a:t>Aurora</a:t>
            </a:r>
          </a:p>
          <a:p>
            <a:pPr eaLnBrk="0" hangingPunct="0"/>
            <a:r>
              <a:rPr lang="en-US" sz="1100" dirty="0">
                <a:latin typeface="Arial Black" pitchFamily="34" charset="0"/>
              </a:rPr>
              <a:t>Cosmic rays</a:t>
            </a:r>
          </a:p>
          <a:p>
            <a:pPr eaLnBrk="0" hangingPunct="0"/>
            <a:r>
              <a:rPr lang="en-US" sz="1100" dirty="0">
                <a:latin typeface="Arial Black" pitchFamily="34" charset="0"/>
              </a:rPr>
              <a:t>Geomagnetism</a:t>
            </a:r>
          </a:p>
          <a:p>
            <a:pPr eaLnBrk="0" hangingPunct="0"/>
            <a:r>
              <a:rPr lang="en-US" sz="1100" dirty="0">
                <a:latin typeface="Arial Black" pitchFamily="34" charset="0"/>
              </a:rPr>
              <a:t>Ionosphere</a:t>
            </a:r>
          </a:p>
          <a:p>
            <a:pPr eaLnBrk="0" hangingPunct="0"/>
            <a:r>
              <a:rPr lang="en-US" sz="1100" dirty="0">
                <a:latin typeface="Arial Black" pitchFamily="34" charset="0"/>
              </a:rPr>
              <a:t>Radioactivity</a:t>
            </a:r>
          </a:p>
          <a:p>
            <a:pPr eaLnBrk="0" hangingPunct="0"/>
            <a:r>
              <a:rPr lang="en-US" sz="1100" dirty="0">
                <a:latin typeface="Arial Black" pitchFamily="34" charset="0"/>
              </a:rPr>
              <a:t>Solar radio emission</a:t>
            </a:r>
          </a:p>
          <a:p>
            <a:pPr eaLnBrk="0" hangingPunct="0"/>
            <a:r>
              <a:rPr lang="en-US" sz="1100" dirty="0">
                <a:latin typeface="Arial Black" pitchFamily="34" charset="0"/>
              </a:rPr>
              <a:t>Space science satellites</a:t>
            </a:r>
          </a:p>
        </p:txBody>
      </p:sp>
      <p:sp>
        <p:nvSpPr>
          <p:cNvPr id="95240" name="Text Box 8"/>
          <p:cNvSpPr txBox="1">
            <a:spLocks noChangeArrowheads="1"/>
          </p:cNvSpPr>
          <p:nvPr/>
        </p:nvSpPr>
        <p:spPr bwMode="auto">
          <a:xfrm>
            <a:off x="6553201" y="3014990"/>
            <a:ext cx="2454518" cy="1615827"/>
          </a:xfrm>
          <a:prstGeom prst="rect">
            <a:avLst/>
          </a:prstGeom>
          <a:noFill/>
          <a:ln w="9525">
            <a:noFill/>
            <a:miter lim="800000"/>
            <a:headEnd/>
            <a:tailEnd/>
          </a:ln>
        </p:spPr>
        <p:txBody>
          <a:bodyPr wrap="none">
            <a:spAutoFit/>
          </a:bodyPr>
          <a:lstStyle/>
          <a:p>
            <a:pPr algn="r" eaLnBrk="0" hangingPunct="0"/>
            <a:r>
              <a:rPr lang="en-US" sz="1100" dirty="0">
                <a:latin typeface="Arial Black" pitchFamily="34" charset="0"/>
              </a:rPr>
              <a:t>Glaciology</a:t>
            </a:r>
          </a:p>
          <a:p>
            <a:pPr algn="r" eaLnBrk="0" hangingPunct="0"/>
            <a:r>
              <a:rPr lang="en-US" sz="1100" dirty="0">
                <a:latin typeface="Arial Black" pitchFamily="34" charset="0"/>
              </a:rPr>
              <a:t>Meteorology</a:t>
            </a:r>
          </a:p>
          <a:p>
            <a:pPr algn="r" eaLnBrk="0" hangingPunct="0"/>
            <a:r>
              <a:rPr lang="en-US" sz="1100" dirty="0">
                <a:latin typeface="Arial Black" pitchFamily="34" charset="0"/>
              </a:rPr>
              <a:t>Marine geology &amp; geophysics</a:t>
            </a:r>
          </a:p>
          <a:p>
            <a:pPr algn="r" eaLnBrk="0" hangingPunct="0"/>
            <a:r>
              <a:rPr lang="en-US" sz="1100" dirty="0" smtClean="0">
                <a:latin typeface="Arial Black" pitchFamily="34" charset="0"/>
              </a:rPr>
              <a:t>&amp; Solid-earth </a:t>
            </a:r>
            <a:r>
              <a:rPr lang="en-US" sz="1100" dirty="0">
                <a:latin typeface="Arial Black" pitchFamily="34" charset="0"/>
              </a:rPr>
              <a:t>geophysics</a:t>
            </a:r>
          </a:p>
          <a:p>
            <a:pPr algn="r" eaLnBrk="0" hangingPunct="0"/>
            <a:r>
              <a:rPr lang="en-US" sz="1100" dirty="0">
                <a:latin typeface="Arial Black" pitchFamily="34" charset="0"/>
              </a:rPr>
              <a:t>Oceanography</a:t>
            </a:r>
          </a:p>
          <a:p>
            <a:pPr algn="r" eaLnBrk="0" hangingPunct="0"/>
            <a:r>
              <a:rPr lang="en-US" sz="1100" dirty="0">
                <a:latin typeface="Arial Black" pitchFamily="34" charset="0"/>
              </a:rPr>
              <a:t>Rockets &amp; Satellites</a:t>
            </a:r>
          </a:p>
          <a:p>
            <a:pPr algn="r" eaLnBrk="0" hangingPunct="0"/>
            <a:r>
              <a:rPr lang="en-US" sz="1100" dirty="0">
                <a:latin typeface="Arial Black" pitchFamily="34" charset="0"/>
              </a:rPr>
              <a:t>Rotation of the Earth</a:t>
            </a:r>
          </a:p>
          <a:p>
            <a:pPr algn="r" eaLnBrk="0" hangingPunct="0"/>
            <a:r>
              <a:rPr lang="en-US" sz="1100" dirty="0">
                <a:latin typeface="Arial Black" pitchFamily="34" charset="0"/>
              </a:rPr>
              <a:t>Solar-terrestrial physics</a:t>
            </a:r>
          </a:p>
          <a:p>
            <a:pPr algn="r" eaLnBrk="0" hangingPunct="0"/>
            <a:r>
              <a:rPr lang="en-US" sz="1100" dirty="0">
                <a:latin typeface="Arial Black" pitchFamily="34" charset="0"/>
              </a:rPr>
              <a:t>Seismology</a:t>
            </a:r>
          </a:p>
        </p:txBody>
      </p:sp>
      <p:sp>
        <p:nvSpPr>
          <p:cNvPr id="116745" name="Text Box 9"/>
          <p:cNvSpPr txBox="1">
            <a:spLocks noChangeArrowheads="1"/>
          </p:cNvSpPr>
          <p:nvPr/>
        </p:nvSpPr>
        <p:spPr bwMode="auto">
          <a:xfrm>
            <a:off x="4275138" y="4029403"/>
            <a:ext cx="2185214" cy="1615827"/>
          </a:xfrm>
          <a:prstGeom prst="rect">
            <a:avLst/>
          </a:prstGeom>
          <a:noFill/>
          <a:ln w="9525">
            <a:noFill/>
            <a:miter lim="800000"/>
            <a:headEnd/>
            <a:tailEnd/>
          </a:ln>
        </p:spPr>
        <p:txBody>
          <a:bodyPr wrap="none">
            <a:spAutoFit/>
          </a:bodyPr>
          <a:lstStyle/>
          <a:p>
            <a:pPr eaLnBrk="0" hangingPunct="0"/>
            <a:r>
              <a:rPr lang="en-US" sz="1100" dirty="0">
                <a:latin typeface="Arial Black" pitchFamily="34" charset="0"/>
              </a:rPr>
              <a:t>Astronomy</a:t>
            </a:r>
          </a:p>
          <a:p>
            <a:pPr eaLnBrk="0" hangingPunct="0"/>
            <a:r>
              <a:rPr lang="en-US" sz="1100" dirty="0">
                <a:latin typeface="Arial Black" pitchFamily="34" charset="0"/>
              </a:rPr>
              <a:t>Geology</a:t>
            </a:r>
          </a:p>
          <a:p>
            <a:pPr eaLnBrk="0" hangingPunct="0"/>
            <a:r>
              <a:rPr lang="en-US" sz="1100" dirty="0">
                <a:latin typeface="Arial Black" pitchFamily="34" charset="0"/>
              </a:rPr>
              <a:t>Geophysics</a:t>
            </a:r>
          </a:p>
          <a:p>
            <a:pPr eaLnBrk="0" hangingPunct="0"/>
            <a:r>
              <a:rPr lang="en-US" sz="1100" dirty="0">
                <a:latin typeface="Arial Black" pitchFamily="34" charset="0"/>
              </a:rPr>
              <a:t>Glaciology &amp; </a:t>
            </a:r>
            <a:r>
              <a:rPr lang="en-US" sz="1100" dirty="0" err="1">
                <a:latin typeface="Arial Black" pitchFamily="34" charset="0"/>
              </a:rPr>
              <a:t>Geocryology</a:t>
            </a:r>
            <a:endParaRPr lang="en-US" sz="1100" dirty="0">
              <a:latin typeface="Arial Black" pitchFamily="34" charset="0"/>
            </a:endParaRPr>
          </a:p>
          <a:p>
            <a:pPr eaLnBrk="0" hangingPunct="0"/>
            <a:r>
              <a:rPr lang="en-US" sz="1100" dirty="0">
                <a:latin typeface="Arial Black" pitchFamily="34" charset="0"/>
              </a:rPr>
              <a:t>Meteorology</a:t>
            </a:r>
          </a:p>
          <a:p>
            <a:pPr eaLnBrk="0" hangingPunct="0"/>
            <a:r>
              <a:rPr lang="en-US" sz="1100" dirty="0">
                <a:latin typeface="Arial Black" pitchFamily="34" charset="0"/>
              </a:rPr>
              <a:t>Oceanography</a:t>
            </a:r>
          </a:p>
          <a:p>
            <a:pPr eaLnBrk="0" hangingPunct="0"/>
            <a:r>
              <a:rPr lang="en-US" sz="1100" dirty="0">
                <a:latin typeface="Arial Black" pitchFamily="34" charset="0"/>
              </a:rPr>
              <a:t>Renewable Resources</a:t>
            </a:r>
          </a:p>
          <a:p>
            <a:pPr eaLnBrk="0" hangingPunct="0"/>
            <a:r>
              <a:rPr lang="en-US" sz="1100" dirty="0">
                <a:latin typeface="Arial Black" pitchFamily="34" charset="0"/>
              </a:rPr>
              <a:t>Seismology</a:t>
            </a:r>
          </a:p>
          <a:p>
            <a:pPr eaLnBrk="0" hangingPunct="0"/>
            <a:r>
              <a:rPr lang="en-US" sz="1100" dirty="0">
                <a:latin typeface="Arial Black" pitchFamily="34" charset="0"/>
              </a:rPr>
              <a:t>Space Science</a:t>
            </a:r>
          </a:p>
        </p:txBody>
      </p:sp>
      <p:sp>
        <p:nvSpPr>
          <p:cNvPr id="116746" name="Text Box 10"/>
          <p:cNvSpPr txBox="1">
            <a:spLocks noChangeArrowheads="1"/>
          </p:cNvSpPr>
          <p:nvPr/>
        </p:nvSpPr>
        <p:spPr bwMode="auto">
          <a:xfrm>
            <a:off x="317500" y="3382963"/>
            <a:ext cx="561372" cy="261610"/>
          </a:xfrm>
          <a:prstGeom prst="rect">
            <a:avLst/>
          </a:prstGeom>
          <a:noFill/>
          <a:ln w="9525">
            <a:noFill/>
            <a:miter lim="800000"/>
            <a:headEnd/>
            <a:tailEnd/>
          </a:ln>
        </p:spPr>
        <p:txBody>
          <a:bodyPr wrap="none">
            <a:spAutoFit/>
          </a:bodyPr>
          <a:lstStyle/>
          <a:p>
            <a:pPr eaLnBrk="0" hangingPunct="0">
              <a:spcBef>
                <a:spcPct val="50000"/>
              </a:spcBef>
            </a:pPr>
            <a:r>
              <a:rPr lang="en-US" sz="1100">
                <a:latin typeface="Arial Black" pitchFamily="34" charset="0"/>
              </a:rPr>
              <a:t>Soils</a:t>
            </a:r>
          </a:p>
        </p:txBody>
      </p:sp>
      <p:sp>
        <p:nvSpPr>
          <p:cNvPr id="116747" name="Text Box 11"/>
          <p:cNvSpPr txBox="1">
            <a:spLocks noChangeArrowheads="1"/>
          </p:cNvSpPr>
          <p:nvPr/>
        </p:nvSpPr>
        <p:spPr bwMode="auto">
          <a:xfrm>
            <a:off x="6710210" y="4653290"/>
            <a:ext cx="2281394" cy="600164"/>
          </a:xfrm>
          <a:prstGeom prst="rect">
            <a:avLst/>
          </a:prstGeom>
          <a:noFill/>
          <a:ln w="9525">
            <a:noFill/>
            <a:miter lim="800000"/>
            <a:headEnd/>
            <a:tailEnd/>
          </a:ln>
        </p:spPr>
        <p:txBody>
          <a:bodyPr wrap="none">
            <a:spAutoFit/>
          </a:bodyPr>
          <a:lstStyle/>
          <a:p>
            <a:pPr algn="r" eaLnBrk="0" hangingPunct="0"/>
            <a:r>
              <a:rPr lang="en-US" sz="1100" dirty="0">
                <a:latin typeface="Arial Black" pitchFamily="34" charset="0"/>
              </a:rPr>
              <a:t>Atmospheric trace gases</a:t>
            </a:r>
          </a:p>
          <a:p>
            <a:pPr algn="r" eaLnBrk="0" hangingPunct="0"/>
            <a:r>
              <a:rPr lang="en-US" sz="1100" dirty="0">
                <a:latin typeface="Arial Black" pitchFamily="34" charset="0"/>
              </a:rPr>
              <a:t>Remotely sensed land data</a:t>
            </a:r>
          </a:p>
          <a:p>
            <a:pPr algn="r" eaLnBrk="0" hangingPunct="0"/>
            <a:r>
              <a:rPr lang="en-US" sz="1100" dirty="0" err="1">
                <a:latin typeface="Arial Black" pitchFamily="34" charset="0"/>
              </a:rPr>
              <a:t>Paleoclimatology</a:t>
            </a:r>
            <a:endParaRPr lang="en-US" sz="1100" dirty="0">
              <a:latin typeface="Arial Black" pitchFamily="34" charset="0"/>
            </a:endParaRPr>
          </a:p>
        </p:txBody>
      </p:sp>
      <p:sp>
        <p:nvSpPr>
          <p:cNvPr id="116748" name="Text Box 12"/>
          <p:cNvSpPr txBox="1">
            <a:spLocks noChangeArrowheads="1"/>
          </p:cNvSpPr>
          <p:nvPr/>
        </p:nvSpPr>
        <p:spPr bwMode="auto">
          <a:xfrm>
            <a:off x="2743200" y="3929390"/>
            <a:ext cx="1346844" cy="261610"/>
          </a:xfrm>
          <a:prstGeom prst="rect">
            <a:avLst/>
          </a:prstGeom>
          <a:noFill/>
          <a:ln w="9525">
            <a:noFill/>
            <a:miter lim="800000"/>
            <a:headEnd/>
            <a:tailEnd/>
          </a:ln>
        </p:spPr>
        <p:txBody>
          <a:bodyPr wrap="none">
            <a:spAutoFit/>
          </a:bodyPr>
          <a:lstStyle/>
          <a:p>
            <a:pPr eaLnBrk="0" hangingPunct="0">
              <a:spcBef>
                <a:spcPct val="50000"/>
              </a:spcBef>
            </a:pPr>
            <a:r>
              <a:rPr lang="en-US" sz="1100">
                <a:latin typeface="Arial Black" pitchFamily="34" charset="0"/>
              </a:rPr>
              <a:t>Geomagnetism</a:t>
            </a:r>
          </a:p>
        </p:txBody>
      </p:sp>
      <p:sp>
        <p:nvSpPr>
          <p:cNvPr id="116749" name="Text Box 13"/>
          <p:cNvSpPr txBox="1">
            <a:spLocks noChangeArrowheads="1"/>
          </p:cNvSpPr>
          <p:nvPr/>
        </p:nvSpPr>
        <p:spPr bwMode="auto">
          <a:xfrm>
            <a:off x="3733800" y="5681990"/>
            <a:ext cx="2060179" cy="261610"/>
          </a:xfrm>
          <a:prstGeom prst="rect">
            <a:avLst/>
          </a:prstGeom>
          <a:noFill/>
          <a:ln w="9525">
            <a:noFill/>
            <a:miter lim="800000"/>
            <a:headEnd/>
            <a:tailEnd/>
          </a:ln>
        </p:spPr>
        <p:txBody>
          <a:bodyPr wrap="none">
            <a:spAutoFit/>
          </a:bodyPr>
          <a:lstStyle/>
          <a:p>
            <a:pPr eaLnBrk="0" hangingPunct="0">
              <a:spcBef>
                <a:spcPct val="50000"/>
              </a:spcBef>
            </a:pPr>
            <a:r>
              <a:rPr lang="en-US" sz="1100" dirty="0">
                <a:latin typeface="Arial Black" pitchFamily="34" charset="0"/>
              </a:rPr>
              <a:t>Solar-terrestrial science</a:t>
            </a:r>
          </a:p>
        </p:txBody>
      </p:sp>
      <p:sp>
        <p:nvSpPr>
          <p:cNvPr id="116751" name="Text Box 15"/>
          <p:cNvSpPr txBox="1">
            <a:spLocks noChangeArrowheads="1"/>
          </p:cNvSpPr>
          <p:nvPr/>
        </p:nvSpPr>
        <p:spPr bwMode="auto">
          <a:xfrm>
            <a:off x="6798375" y="5234226"/>
            <a:ext cx="2193228" cy="600164"/>
          </a:xfrm>
          <a:prstGeom prst="rect">
            <a:avLst/>
          </a:prstGeom>
          <a:noFill/>
          <a:ln w="9525">
            <a:noFill/>
            <a:miter lim="800000"/>
            <a:headEnd/>
            <a:tailEnd/>
          </a:ln>
        </p:spPr>
        <p:txBody>
          <a:bodyPr wrap="none">
            <a:spAutoFit/>
          </a:bodyPr>
          <a:lstStyle/>
          <a:p>
            <a:pPr algn="r" eaLnBrk="0" hangingPunct="0"/>
            <a:r>
              <a:rPr lang="en-US" sz="1100" dirty="0">
                <a:solidFill>
                  <a:schemeClr val="tx2">
                    <a:lumMod val="50000"/>
                  </a:schemeClr>
                </a:solidFill>
                <a:latin typeface="Arial Black" pitchFamily="34" charset="0"/>
              </a:rPr>
              <a:t>Human interactions in the</a:t>
            </a:r>
            <a:br>
              <a:rPr lang="en-US" sz="1100" dirty="0">
                <a:solidFill>
                  <a:schemeClr val="tx2">
                    <a:lumMod val="50000"/>
                  </a:schemeClr>
                </a:solidFill>
                <a:latin typeface="Arial Black" pitchFamily="34" charset="0"/>
              </a:rPr>
            </a:br>
            <a:r>
              <a:rPr lang="en-US" sz="1100" dirty="0">
                <a:solidFill>
                  <a:schemeClr val="tx2">
                    <a:lumMod val="50000"/>
                  </a:schemeClr>
                </a:solidFill>
                <a:latin typeface="Arial Black" pitchFamily="34" charset="0"/>
              </a:rPr>
              <a:t>       environment</a:t>
            </a:r>
          </a:p>
          <a:p>
            <a:pPr algn="r" eaLnBrk="0" hangingPunct="0"/>
            <a:r>
              <a:rPr lang="en-US" sz="1100" dirty="0">
                <a:latin typeface="Arial Black" pitchFamily="34" charset="0"/>
              </a:rPr>
              <a:t>Land cover</a:t>
            </a:r>
          </a:p>
        </p:txBody>
      </p:sp>
      <p:sp>
        <p:nvSpPr>
          <p:cNvPr id="116752" name="Rectangle 16"/>
          <p:cNvSpPr>
            <a:spLocks noChangeArrowheads="1"/>
          </p:cNvSpPr>
          <p:nvPr/>
        </p:nvSpPr>
        <p:spPr bwMode="auto">
          <a:xfrm>
            <a:off x="304800" y="3567113"/>
            <a:ext cx="2057400" cy="938719"/>
          </a:xfrm>
          <a:prstGeom prst="rect">
            <a:avLst/>
          </a:prstGeom>
          <a:noFill/>
          <a:ln w="9525">
            <a:noFill/>
            <a:miter lim="800000"/>
            <a:headEnd/>
            <a:tailEnd/>
          </a:ln>
        </p:spPr>
        <p:txBody>
          <a:bodyPr>
            <a:spAutoFit/>
          </a:bodyPr>
          <a:lstStyle/>
          <a:p>
            <a:pPr eaLnBrk="0" hangingPunct="0"/>
            <a:r>
              <a:rPr lang="en-US" sz="1100" dirty="0">
                <a:latin typeface="Arial Black" pitchFamily="34" charset="0"/>
              </a:rPr>
              <a:t>Marine environmental</a:t>
            </a:r>
            <a:br>
              <a:rPr lang="en-US" sz="1100" dirty="0">
                <a:latin typeface="Arial Black" pitchFamily="34" charset="0"/>
              </a:rPr>
            </a:br>
            <a:r>
              <a:rPr lang="en-US" sz="1100" dirty="0">
                <a:latin typeface="Arial Black" pitchFamily="34" charset="0"/>
              </a:rPr>
              <a:t>    science</a:t>
            </a:r>
          </a:p>
          <a:p>
            <a:pPr eaLnBrk="0" hangingPunct="0"/>
            <a:r>
              <a:rPr lang="en-US" sz="1100" dirty="0">
                <a:latin typeface="Arial Black" pitchFamily="34" charset="0"/>
              </a:rPr>
              <a:t>Atmosphere remote</a:t>
            </a:r>
            <a:br>
              <a:rPr lang="en-US" sz="1100" dirty="0">
                <a:latin typeface="Arial Black" pitchFamily="34" charset="0"/>
              </a:rPr>
            </a:br>
            <a:r>
              <a:rPr lang="en-US" sz="1100" dirty="0">
                <a:latin typeface="Arial Black" pitchFamily="34" charset="0"/>
              </a:rPr>
              <a:t>    sensing</a:t>
            </a:r>
          </a:p>
          <a:p>
            <a:pPr eaLnBrk="0" hangingPunct="0"/>
            <a:r>
              <a:rPr lang="en-US" sz="1100" dirty="0">
                <a:latin typeface="Arial Black" pitchFamily="34" charset="0"/>
              </a:rPr>
              <a:t>Climate</a:t>
            </a:r>
          </a:p>
        </p:txBody>
      </p:sp>
      <p:sp>
        <p:nvSpPr>
          <p:cNvPr id="116754" name="Text Box 18"/>
          <p:cNvSpPr txBox="1">
            <a:spLocks noChangeArrowheads="1"/>
          </p:cNvSpPr>
          <p:nvPr/>
        </p:nvSpPr>
        <p:spPr bwMode="auto">
          <a:xfrm>
            <a:off x="7066074" y="5758190"/>
            <a:ext cx="1925527" cy="261610"/>
          </a:xfrm>
          <a:prstGeom prst="rect">
            <a:avLst/>
          </a:prstGeom>
          <a:noFill/>
          <a:ln w="9525">
            <a:noFill/>
            <a:miter lim="800000"/>
            <a:headEnd/>
            <a:tailEnd/>
          </a:ln>
        </p:spPr>
        <p:txBody>
          <a:bodyPr wrap="none">
            <a:spAutoFit/>
          </a:bodyPr>
          <a:lstStyle/>
          <a:p>
            <a:pPr algn="r" eaLnBrk="0" hangingPunct="0"/>
            <a:r>
              <a:rPr lang="en-US" sz="1100">
                <a:latin typeface="Arial Black" pitchFamily="34" charset="0"/>
              </a:rPr>
              <a:t>Biodiversity &amp; ecology</a:t>
            </a:r>
          </a:p>
        </p:txBody>
      </p:sp>
      <p:sp>
        <p:nvSpPr>
          <p:cNvPr id="116756" name="Text Box 20"/>
          <p:cNvSpPr txBox="1">
            <a:spLocks noChangeArrowheads="1"/>
          </p:cNvSpPr>
          <p:nvPr/>
        </p:nvSpPr>
        <p:spPr bwMode="auto">
          <a:xfrm>
            <a:off x="2057400" y="4648200"/>
            <a:ext cx="1600200" cy="430887"/>
          </a:xfrm>
          <a:prstGeom prst="rect">
            <a:avLst/>
          </a:prstGeom>
          <a:noFill/>
          <a:ln w="9525">
            <a:solidFill>
              <a:schemeClr val="bg1"/>
            </a:solidFill>
            <a:miter lim="800000"/>
            <a:headEnd/>
            <a:tailEnd/>
          </a:ln>
        </p:spPr>
        <p:txBody>
          <a:bodyPr>
            <a:spAutoFit/>
          </a:bodyPr>
          <a:lstStyle/>
          <a:p>
            <a:pPr eaLnBrk="0" hangingPunct="0"/>
            <a:r>
              <a:rPr lang="en-US" sz="1100" dirty="0" err="1">
                <a:solidFill>
                  <a:srgbClr val="FF0000"/>
                </a:solidFill>
                <a:latin typeface="Arial Black" pitchFamily="34" charset="0"/>
              </a:rPr>
              <a:t>Biodiversity and Human Health</a:t>
            </a:r>
          </a:p>
        </p:txBody>
      </p:sp>
      <p:sp>
        <p:nvSpPr>
          <p:cNvPr id="116761" name="Rectangle 25"/>
          <p:cNvSpPr>
            <a:spLocks noChangeArrowheads="1"/>
          </p:cNvSpPr>
          <p:nvPr/>
        </p:nvSpPr>
        <p:spPr bwMode="auto">
          <a:xfrm>
            <a:off x="3105150" y="3422978"/>
            <a:ext cx="2387600" cy="430887"/>
          </a:xfrm>
          <a:prstGeom prst="rect">
            <a:avLst/>
          </a:prstGeom>
          <a:noFill/>
          <a:ln w="9525">
            <a:solidFill>
              <a:schemeClr val="bg1"/>
            </a:solidFill>
            <a:miter lim="800000"/>
            <a:headEnd/>
            <a:tailEnd/>
          </a:ln>
        </p:spPr>
        <p:txBody>
          <a:bodyPr>
            <a:spAutoFit/>
          </a:bodyPr>
          <a:lstStyle/>
          <a:p>
            <a:pPr eaLnBrk="0" hangingPunct="0"/>
            <a:r>
              <a:rPr lang="en-US" sz="1100" dirty="0" err="1">
                <a:solidFill>
                  <a:srgbClr val="FF0000"/>
                </a:solidFill>
                <a:latin typeface="Arial Black" pitchFamily="34" charset="0"/>
              </a:rPr>
              <a:t>Geoinformatics</a:t>
            </a:r>
            <a:r>
              <a:rPr lang="en-US" sz="1100" dirty="0">
                <a:solidFill>
                  <a:srgbClr val="FF0000"/>
                </a:solidFill>
                <a:latin typeface="Arial Black" pitchFamily="34" charset="0"/>
              </a:rPr>
              <a:t> &amp; Sustainable Development</a:t>
            </a:r>
          </a:p>
        </p:txBody>
      </p:sp>
      <p:sp>
        <p:nvSpPr>
          <p:cNvPr id="26" name="Title 25"/>
          <p:cNvSpPr>
            <a:spLocks noGrp="1"/>
          </p:cNvSpPr>
          <p:nvPr>
            <p:ph type="title" idx="4294967295"/>
          </p:nvPr>
        </p:nvSpPr>
        <p:spPr>
          <a:xfrm>
            <a:off x="457200" y="76200"/>
            <a:ext cx="8382000" cy="16002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WDCs began as “bricks &amp; mortar” centers but are now evolving into a “virtual” World Data System addressing science &amp; development</a:t>
            </a:r>
          </a:p>
        </p:txBody>
      </p:sp>
      <p:pic>
        <p:nvPicPr>
          <p:cNvPr id="19" name="Picture 15" descr="wdc.jpg"/>
          <p:cNvPicPr>
            <a:picLocks noChangeAspect="1"/>
          </p:cNvPicPr>
          <p:nvPr/>
        </p:nvPicPr>
        <p:blipFill>
          <a:blip r:embed="rId4"/>
          <a:srcRect/>
          <a:stretch>
            <a:fillRect/>
          </a:stretch>
        </p:blipFill>
        <p:spPr bwMode="auto">
          <a:xfrm>
            <a:off x="228600" y="5867400"/>
            <a:ext cx="990600" cy="781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61"/>
                                        </p:tgtEl>
                                        <p:attrNameLst>
                                          <p:attrName>style.visibility</p:attrName>
                                        </p:attrNameLst>
                                      </p:cBhvr>
                                      <p:to>
                                        <p:strVal val="visible"/>
                                      </p:to>
                                    </p:set>
                                    <p:anim calcmode="lin" valueType="num">
                                      <p:cBhvr additive="base">
                                        <p:cTn id="7" dur="500" fill="hold"/>
                                        <p:tgtEl>
                                          <p:spTgt spid="116761"/>
                                        </p:tgtEl>
                                        <p:attrNameLst>
                                          <p:attrName>ppt_x</p:attrName>
                                        </p:attrNameLst>
                                      </p:cBhvr>
                                      <p:tavLst>
                                        <p:tav tm="0">
                                          <p:val>
                                            <p:strVal val="0-#ppt_w/2"/>
                                          </p:val>
                                        </p:tav>
                                        <p:tav tm="100000">
                                          <p:val>
                                            <p:strVal val="#ppt_x"/>
                                          </p:val>
                                        </p:tav>
                                      </p:tavLst>
                                    </p:anim>
                                    <p:anim calcmode="lin" valueType="num">
                                      <p:cBhvr additive="base">
                                        <p:cTn id="8" dur="500" fill="hold"/>
                                        <p:tgtEl>
                                          <p:spTgt spid="1167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6756">
                                            <p:txEl>
                                              <p:charRg st="4294967295" end="4294967295"/>
                                            </p:txEl>
                                          </p:spTgt>
                                        </p:tgtEl>
                                        <p:attrNameLst>
                                          <p:attrName>style.visibility</p:attrName>
                                        </p:attrNameLst>
                                      </p:cBhvr>
                                      <p:to>
                                        <p:strVal val="visible"/>
                                      </p:to>
                                    </p:set>
                                    <p:anim calcmode="lin" valueType="num">
                                      <p:cBhvr additive="base">
                                        <p:cTn id="11" dur="500" fill="hold"/>
                                        <p:tgtEl>
                                          <p:spTgt spid="11675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6756">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6" grpId="0" autoUpdateAnimBg="0"/>
      <p:bldP spid="1167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28600"/>
            <a:ext cx="8763000" cy="1371600"/>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International Polar Year (IPY) , 2007-2008, promoted open access to scientific data and information about the Earth’s polar regions</a:t>
            </a:r>
          </a:p>
        </p:txBody>
      </p:sp>
      <p:sp>
        <p:nvSpPr>
          <p:cNvPr id="3" name="Content Placeholder 2"/>
          <p:cNvSpPr>
            <a:spLocks noGrp="1"/>
          </p:cNvSpPr>
          <p:nvPr>
            <p:ph idx="1"/>
          </p:nvPr>
        </p:nvSpPr>
        <p:spPr>
          <a:xfrm>
            <a:off x="304800" y="1981200"/>
            <a:ext cx="8839200" cy="4495800"/>
          </a:xfrm>
        </p:spPr>
        <p:txBody>
          <a:bodyPr/>
          <a:lstStyle/>
          <a:p>
            <a:pPr indent="-228600">
              <a:defRPr/>
            </a:pPr>
            <a:r>
              <a:rPr lang="en-US" sz="3200" b="1" dirty="0" smtClean="0">
                <a:solidFill>
                  <a:schemeClr val="accent4">
                    <a:lumMod val="60000"/>
                    <a:lumOff val="40000"/>
                  </a:schemeClr>
                </a:solidFill>
              </a:rPr>
              <a:t> IPY Data Policy</a:t>
            </a:r>
          </a:p>
          <a:p>
            <a:pPr marL="571500" lvl="1" indent="-228600">
              <a:defRPr/>
            </a:pPr>
            <a:r>
              <a:rPr lang="en-US" sz="2400" b="1" dirty="0" smtClean="0">
                <a:solidFill>
                  <a:schemeClr val="accent4">
                    <a:lumMod val="60000"/>
                    <a:lumOff val="40000"/>
                  </a:schemeClr>
                </a:solidFill>
              </a:rPr>
              <a:t>“…in order to maximize the benefit of data gathered under the auspices of the IPY, the IPY Joint Committee requires that IPY data, including operational data delivered in real time, are made available </a:t>
            </a:r>
            <a:r>
              <a:rPr lang="en-US" sz="2400" b="1" dirty="0" smtClean="0"/>
              <a:t>fully, freely, openly, and on the shortest feasible timescale</a:t>
            </a:r>
            <a:r>
              <a:rPr lang="en-US" sz="2400" b="1" dirty="0" smtClean="0">
                <a:solidFill>
                  <a:schemeClr val="accent4">
                    <a:lumMod val="60000"/>
                    <a:lumOff val="40000"/>
                  </a:schemeClr>
                </a:solidFill>
              </a:rPr>
              <a:t>.”</a:t>
            </a:r>
          </a:p>
          <a:p>
            <a:pPr marL="571500" lvl="1" indent="-228600">
              <a:defRPr/>
            </a:pPr>
            <a:r>
              <a:rPr lang="en-US" sz="2400" b="1" dirty="0" smtClean="0">
                <a:solidFill>
                  <a:schemeClr val="accent4">
                    <a:lumMod val="60000"/>
                    <a:lumOff val="40000"/>
                  </a:schemeClr>
                </a:solidFill>
              </a:rPr>
              <a:t>Exceptions relate to confidentiality, local and traditional knowledge, protection of sensitive areas and species</a:t>
            </a:r>
          </a:p>
        </p:txBody>
      </p:sp>
      <p:pic>
        <p:nvPicPr>
          <p:cNvPr id="4" name="Picture 3" descr="bando-ipyhome"/>
          <p:cNvPicPr>
            <a:picLocks noChangeAspect="1" noChangeArrowheads="1"/>
          </p:cNvPicPr>
          <p:nvPr/>
        </p:nvPicPr>
        <p:blipFill>
          <a:blip r:embed="rId2" cstate="print"/>
          <a:srcRect/>
          <a:stretch>
            <a:fillRect/>
          </a:stretch>
        </p:blipFill>
        <p:spPr bwMode="auto">
          <a:xfrm>
            <a:off x="0" y="5284788"/>
            <a:ext cx="9144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22363"/>
          </a:xfrm>
        </p:spPr>
        <p:txBody>
          <a:bodyPr/>
          <a:lstStyle/>
          <a:p>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The norms for data sharing are also evolving in the scientific community</a:t>
            </a:r>
          </a:p>
        </p:txBody>
      </p:sp>
      <p:sp>
        <p:nvSpPr>
          <p:cNvPr id="3" name="Content Placeholder 2"/>
          <p:cNvSpPr>
            <a:spLocks noGrp="1"/>
          </p:cNvSpPr>
          <p:nvPr>
            <p:ph idx="1"/>
          </p:nvPr>
        </p:nvSpPr>
        <p:spPr>
          <a:xfrm>
            <a:off x="0" y="4953000"/>
            <a:ext cx="6400800" cy="1905000"/>
          </a:xfrm>
        </p:spPr>
        <p:txBody>
          <a:bodyPr/>
          <a:lstStyle/>
          <a:p>
            <a:r>
              <a:rPr lang="en-US" sz="2800" b="1" dirty="0" smtClean="0">
                <a:solidFill>
                  <a:schemeClr val="accent4">
                    <a:lumMod val="60000"/>
                    <a:lumOff val="40000"/>
                  </a:schemeClr>
                </a:solidFill>
              </a:rPr>
              <a:t>“</a:t>
            </a:r>
            <a:r>
              <a:rPr lang="en-US" sz="2800" b="1" dirty="0" smtClean="0"/>
              <a:t>Research cannot flourish if data are not preserved and made accessible</a:t>
            </a:r>
            <a:r>
              <a:rPr lang="en-US" sz="2800" b="1" dirty="0" smtClean="0">
                <a:solidFill>
                  <a:schemeClr val="accent4">
                    <a:lumMod val="60000"/>
                    <a:lumOff val="40000"/>
                  </a:schemeClr>
                </a:solidFill>
              </a:rPr>
              <a:t>.”</a:t>
            </a:r>
            <a:r>
              <a:rPr lang="en-US" sz="2800" b="1" dirty="0" smtClean="0">
                <a:solidFill>
                  <a:schemeClr val="accent4">
                    <a:lumMod val="40000"/>
                    <a:lumOff val="60000"/>
                  </a:schemeClr>
                </a:solidFill>
              </a:rPr>
              <a:t> </a:t>
            </a:r>
            <a:r>
              <a:rPr lang="en-US" sz="2800" b="1" dirty="0" smtClean="0">
                <a:solidFill>
                  <a:schemeClr val="accent4">
                    <a:lumMod val="60000"/>
                    <a:lumOff val="40000"/>
                  </a:schemeClr>
                </a:solidFill>
              </a:rPr>
              <a:t>– Editorial, </a:t>
            </a:r>
            <a:r>
              <a:rPr lang="en-US" sz="2800" b="1" i="1" dirty="0" smtClean="0">
                <a:solidFill>
                  <a:schemeClr val="accent4">
                    <a:lumMod val="60000"/>
                    <a:lumOff val="40000"/>
                  </a:schemeClr>
                </a:solidFill>
              </a:rPr>
              <a:t>Nature, 2009</a:t>
            </a:r>
            <a:endParaRPr lang="en-US" sz="2800" b="1" dirty="0" smtClean="0">
              <a:solidFill>
                <a:schemeClr val="accent4">
                  <a:lumMod val="60000"/>
                  <a:lumOff val="40000"/>
                </a:schemeClr>
              </a:solidFill>
            </a:endParaRPr>
          </a:p>
          <a:p>
            <a:endParaRPr lang="en-US" sz="2800" b="1" dirty="0" smtClean="0">
              <a:solidFill>
                <a:schemeClr val="accent4">
                  <a:lumMod val="40000"/>
                  <a:lumOff val="60000"/>
                </a:schemeClr>
              </a:solidFill>
            </a:endParaRPr>
          </a:p>
          <a:p>
            <a:endParaRPr lang="en-US" sz="2800" b="1" dirty="0" smtClean="0"/>
          </a:p>
        </p:txBody>
      </p:sp>
      <p:pic>
        <p:nvPicPr>
          <p:cNvPr id="4098" name="Picture 2"/>
          <p:cNvPicPr>
            <a:picLocks noChangeAspect="1" noChangeArrowheads="1"/>
          </p:cNvPicPr>
          <p:nvPr/>
        </p:nvPicPr>
        <p:blipFill>
          <a:blip r:embed="rId3" cstate="print"/>
          <a:srcRect/>
          <a:stretch>
            <a:fillRect/>
          </a:stretch>
        </p:blipFill>
        <p:spPr bwMode="auto">
          <a:xfrm>
            <a:off x="6553200" y="3623846"/>
            <a:ext cx="2133600" cy="2844800"/>
          </a:xfrm>
          <a:prstGeom prst="rect">
            <a:avLst/>
          </a:prstGeom>
          <a:noFill/>
          <a:ln w="9525">
            <a:noFill/>
            <a:miter lim="800000"/>
            <a:headEnd/>
            <a:tailEnd/>
          </a:ln>
          <a:effectLst/>
        </p:spPr>
      </p:pic>
      <p:sp>
        <p:nvSpPr>
          <p:cNvPr id="6" name="Rectangle 5"/>
          <p:cNvSpPr/>
          <p:nvPr/>
        </p:nvSpPr>
        <p:spPr>
          <a:xfrm>
            <a:off x="6205260" y="6519446"/>
            <a:ext cx="2786340" cy="338554"/>
          </a:xfrm>
          <a:prstGeom prst="rect">
            <a:avLst/>
          </a:prstGeom>
        </p:spPr>
        <p:txBody>
          <a:bodyPr wrap="none">
            <a:spAutoFit/>
          </a:bodyPr>
          <a:lstStyle/>
          <a:p>
            <a:r>
              <a:rPr lang="en-US" sz="1600" dirty="0" smtClean="0">
                <a:hlinkClick r:id="rId4"/>
              </a:rPr>
              <a:t>http://tinyurl.com/dataspecial</a:t>
            </a:r>
            <a:endParaRPr lang="en-US" sz="1600" dirty="0" smtClean="0"/>
          </a:p>
        </p:txBody>
      </p:sp>
      <p:sp>
        <p:nvSpPr>
          <p:cNvPr id="10" name="Rectangle 9"/>
          <p:cNvSpPr/>
          <p:nvPr/>
        </p:nvSpPr>
        <p:spPr>
          <a:xfrm>
            <a:off x="0" y="1447800"/>
            <a:ext cx="8915400" cy="2133600"/>
          </a:xfrm>
          <a:prstGeom prst="rect">
            <a:avLst/>
          </a:prstGeom>
        </p:spPr>
        <p:txBody>
          <a:bodyPr wrap="square">
            <a:spAutoFit/>
          </a:bodyPr>
          <a:lstStyle/>
          <a:p>
            <a:pPr marL="411163" lvl="1" indent="-342900">
              <a:spcBef>
                <a:spcPts val="700"/>
              </a:spcBef>
              <a:buClr>
                <a:schemeClr val="tx2"/>
              </a:buClr>
              <a:buSzPct val="95000"/>
              <a:buFont typeface="Wingdings" pitchFamily="2" charset="2"/>
              <a:buChar char=""/>
            </a:pPr>
            <a:r>
              <a:rPr lang="en-US" sz="2800" b="1" dirty="0" smtClean="0"/>
              <a:t>ICSU Principle of Universality of Science</a:t>
            </a:r>
          </a:p>
          <a:p>
            <a:pPr marL="666751" lvl="2" indent="-342900">
              <a:spcBef>
                <a:spcPts val="700"/>
              </a:spcBef>
              <a:buClr>
                <a:schemeClr val="tx2"/>
              </a:buClr>
              <a:buSzPct val="95000"/>
              <a:buFont typeface="Wingdings" pitchFamily="2" charset="2"/>
              <a:buChar char=""/>
            </a:pPr>
            <a:r>
              <a:rPr lang="en-US" sz="2400" b="1" dirty="0" smtClean="0">
                <a:solidFill>
                  <a:schemeClr val="accent4">
                    <a:lumMod val="40000"/>
                    <a:lumOff val="60000"/>
                  </a:schemeClr>
                </a:solidFill>
              </a:rPr>
              <a:t>Statute 5: “This principle embodies freedom of movement, association, expression and communication for scientists, as well as </a:t>
            </a:r>
            <a:r>
              <a:rPr lang="en-US" sz="2400" b="1" dirty="0" smtClean="0"/>
              <a:t>equitable access to data, information and research materials</a:t>
            </a:r>
            <a:r>
              <a:rPr lang="en-US" sz="2400" b="1" dirty="0" smtClean="0">
                <a:solidFill>
                  <a:schemeClr val="accent4">
                    <a:lumMod val="40000"/>
                    <a:lumOff val="60000"/>
                  </a:schemeClr>
                </a:solidFill>
              </a:rPr>
              <a:t>.”</a:t>
            </a:r>
            <a:endParaRPr lang="en-US" sz="3600" b="1" dirty="0" smtClean="0">
              <a:solidFill>
                <a:schemeClr val="accent4">
                  <a:lumMod val="60000"/>
                  <a:lumOff val="40000"/>
                </a:schemeClr>
              </a:solidFill>
              <a:latin typeface="+mn-lt"/>
            </a:endParaRPr>
          </a:p>
        </p:txBody>
      </p:sp>
      <p:pic>
        <p:nvPicPr>
          <p:cNvPr id="9" name="Picture 3"/>
          <p:cNvPicPr>
            <a:picLocks noChangeAspect="1" noChangeArrowheads="1"/>
          </p:cNvPicPr>
          <p:nvPr/>
        </p:nvPicPr>
        <p:blipFill>
          <a:blip r:embed="rId5"/>
          <a:srcRect/>
          <a:stretch>
            <a:fillRect/>
          </a:stretch>
        </p:blipFill>
        <p:spPr bwMode="auto">
          <a:xfrm>
            <a:off x="533400" y="3636638"/>
            <a:ext cx="3047999" cy="10115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sz="3200" b="1" spc="0" dirty="0" smtClean="0">
                <a:effectLst>
                  <a:reflection blurRad="12700" stA="34000" endA="740" endPos="53000" dir="5400000" sy="-100000" algn="bl" rotWithShape="0"/>
                </a:effectLst>
                <a:latin typeface="+mn-lt"/>
                <a:ea typeface="+mn-ea"/>
                <a:cs typeface="+mn-cs"/>
              </a:rPr>
              <a:t>OECD Principles and Guidelines for Access to Research Data from Public Funding</a:t>
            </a:r>
            <a:endParaRPr lang="en-US" sz="3200" b="1" spc="0" dirty="0">
              <a:effectLst>
                <a:reflection blurRad="12700" stA="34000" endA="740" endPos="53000" dir="5400000" sy="-100000" algn="bl" rotWithShape="0"/>
              </a:effectLst>
              <a:latin typeface="+mn-lt"/>
              <a:ea typeface="+mn-ea"/>
              <a:cs typeface="+mn-cs"/>
            </a:endParaRPr>
          </a:p>
        </p:txBody>
      </p:sp>
      <p:sp>
        <p:nvSpPr>
          <p:cNvPr id="3" name="Content Placeholder 2"/>
          <p:cNvSpPr>
            <a:spLocks noGrp="1"/>
          </p:cNvSpPr>
          <p:nvPr>
            <p:ph idx="1"/>
          </p:nvPr>
        </p:nvSpPr>
        <p:spPr>
          <a:xfrm>
            <a:off x="152400" y="1676400"/>
            <a:ext cx="5791200" cy="4572000"/>
          </a:xfrm>
        </p:spPr>
        <p:txBody>
          <a:bodyPr/>
          <a:lstStyle/>
          <a:p>
            <a:pPr>
              <a:buNone/>
            </a:pPr>
            <a:r>
              <a:rPr lang="en-US" sz="3200" b="1" dirty="0" smtClean="0">
                <a:solidFill>
                  <a:schemeClr val="accent4">
                    <a:lumMod val="60000"/>
                    <a:lumOff val="40000"/>
                  </a:schemeClr>
                </a:solidFill>
              </a:rPr>
              <a:t>Principle A: Openness</a:t>
            </a:r>
          </a:p>
          <a:p>
            <a:r>
              <a:rPr lang="en-US" sz="2800" b="1" dirty="0" smtClean="0">
                <a:solidFill>
                  <a:schemeClr val="accent4">
                    <a:lumMod val="40000"/>
                    <a:lumOff val="60000"/>
                  </a:schemeClr>
                </a:solidFill>
              </a:rPr>
              <a:t>“</a:t>
            </a:r>
            <a:r>
              <a:rPr lang="en-US" sz="2800" b="1" dirty="0" smtClean="0"/>
              <a:t>Openness means access on equal terms for the international research community at the lowest possible cost</a:t>
            </a:r>
            <a:r>
              <a:rPr lang="en-US" sz="2800" b="1" dirty="0" smtClean="0">
                <a:solidFill>
                  <a:schemeClr val="accent4">
                    <a:lumMod val="60000"/>
                    <a:lumOff val="40000"/>
                  </a:schemeClr>
                </a:solidFill>
              </a:rPr>
              <a:t>, preferably at no more than the marginal cost of dissemination. Open access to research data from public funding should be</a:t>
            </a:r>
            <a:r>
              <a:rPr lang="en-US" sz="2800" b="1" dirty="0" smtClean="0">
                <a:solidFill>
                  <a:schemeClr val="accent4">
                    <a:lumMod val="40000"/>
                    <a:lumOff val="60000"/>
                  </a:schemeClr>
                </a:solidFill>
              </a:rPr>
              <a:t> </a:t>
            </a:r>
            <a:r>
              <a:rPr lang="en-US" sz="2800" b="1" dirty="0" smtClean="0"/>
              <a:t>easy, timely, user-friendly and preferably Internet-based</a:t>
            </a:r>
            <a:r>
              <a:rPr lang="en-US" sz="2800" b="1" dirty="0" smtClean="0">
                <a:solidFill>
                  <a:schemeClr val="accent4">
                    <a:lumMod val="60000"/>
                    <a:lumOff val="40000"/>
                  </a:schemeClr>
                </a:solidFill>
              </a:rPr>
              <a:t>.” – OECD, 2007</a:t>
            </a:r>
          </a:p>
          <a:p>
            <a:pPr lvl="1"/>
            <a:endParaRPr lang="en-US" dirty="0"/>
          </a:p>
        </p:txBody>
      </p:sp>
      <p:pic>
        <p:nvPicPr>
          <p:cNvPr id="1026" name="Picture 2"/>
          <p:cNvPicPr>
            <a:picLocks noChangeAspect="1" noChangeArrowheads="1"/>
          </p:cNvPicPr>
          <p:nvPr/>
        </p:nvPicPr>
        <p:blipFill>
          <a:blip r:embed="rId2" cstate="print"/>
          <a:srcRect l="1706" t="21598" r="5906" b="5030"/>
          <a:stretch>
            <a:fillRect/>
          </a:stretch>
        </p:blipFill>
        <p:spPr bwMode="auto">
          <a:xfrm>
            <a:off x="6172200" y="1905000"/>
            <a:ext cx="2757948" cy="3886200"/>
          </a:xfrm>
          <a:prstGeom prst="rect">
            <a:avLst/>
          </a:prstGeom>
          <a:noFill/>
          <a:ln w="9525">
            <a:noFill/>
            <a:miter lim="800000"/>
            <a:headEnd/>
            <a:tailEnd/>
          </a:ln>
        </p:spPr>
      </p:pic>
      <p:sp>
        <p:nvSpPr>
          <p:cNvPr id="6" name="Rectangle 5"/>
          <p:cNvSpPr/>
          <p:nvPr/>
        </p:nvSpPr>
        <p:spPr>
          <a:xfrm>
            <a:off x="6019800" y="6019800"/>
            <a:ext cx="2971800" cy="584775"/>
          </a:xfrm>
          <a:prstGeom prst="rect">
            <a:avLst/>
          </a:prstGeom>
        </p:spPr>
        <p:txBody>
          <a:bodyPr wrap="square">
            <a:spAutoFit/>
          </a:bodyPr>
          <a:lstStyle/>
          <a:p>
            <a:pPr algn="r"/>
            <a:r>
              <a:rPr lang="en-US" sz="1600" dirty="0" smtClean="0">
                <a:hlinkClick r:id="rId3"/>
              </a:rPr>
              <a:t>http://www.oecd.org/dataoecd/9/61/38500813.pdf</a:t>
            </a:r>
            <a:endParaRPr lang="en-US" sz="1600" dirty="0">
              <a:hlinkClick r:id="rId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rth_lights_lrg.jpg"/>
          <p:cNvPicPr>
            <a:picLocks noChangeAspect="1"/>
          </p:cNvPicPr>
          <p:nvPr/>
        </p:nvPicPr>
        <p:blipFill>
          <a:blip r:embed="rId2" cstate="print"/>
          <a:srcRect l="10448"/>
          <a:stretch>
            <a:fillRect/>
          </a:stretch>
        </p:blipFill>
        <p:spPr>
          <a:xfrm>
            <a:off x="0" y="1752600"/>
            <a:ext cx="9144000" cy="5105400"/>
          </a:xfrm>
          <a:prstGeom prst="rect">
            <a:avLst/>
          </a:prstGeom>
        </p:spPr>
      </p:pic>
      <p:sp>
        <p:nvSpPr>
          <p:cNvPr id="11266" name="Rectangle 2"/>
          <p:cNvSpPr>
            <a:spLocks noGrp="1" noChangeArrowheads="1"/>
          </p:cNvSpPr>
          <p:nvPr>
            <p:ph type="title" idx="4294967295"/>
          </p:nvPr>
        </p:nvSpPr>
        <p:spPr>
          <a:xfrm>
            <a:off x="381000" y="152400"/>
            <a:ext cx="8458200" cy="914400"/>
          </a:xfrm>
        </p:spPr>
        <p:txBody>
          <a:bodyPr/>
          <a:lstStyle/>
          <a:p>
            <a:pPr algn="ctr"/>
            <a:r>
              <a:rPr lang="en-US" sz="3200" b="1" dirty="0" smtClean="0">
                <a:solidFill>
                  <a:schemeClr val="tx2">
                    <a:satMod val="200000"/>
                  </a:schemeClr>
                </a:solidFill>
                <a:effectLst>
                  <a:reflection blurRad="12700" stA="34000" endA="740" endPos="53000" dir="5400000" sy="-100000" algn="bl" rotWithShape="0"/>
                </a:effectLst>
                <a:latin typeface="+mn-lt"/>
                <a:ea typeface="+mn-ea"/>
                <a:cs typeface="+mn-cs"/>
              </a:rPr>
              <a:t>Why are open data and science so important?</a:t>
            </a:r>
          </a:p>
        </p:txBody>
      </p:sp>
      <p:pic>
        <p:nvPicPr>
          <p:cNvPr id="11267" name="Picture 3"/>
          <p:cNvPicPr>
            <a:picLocks noChangeAspect="1" noChangeArrowheads="1"/>
          </p:cNvPicPr>
          <p:nvPr/>
        </p:nvPicPr>
        <p:blipFill>
          <a:blip r:embed="rId3" cstate="print"/>
          <a:srcRect l="16031" t="8832" r="5556" b="45779"/>
          <a:stretch>
            <a:fillRect/>
          </a:stretch>
        </p:blipFill>
        <p:spPr bwMode="auto">
          <a:xfrm>
            <a:off x="762000" y="1981200"/>
            <a:ext cx="7556904" cy="4572000"/>
          </a:xfrm>
          <a:prstGeom prst="rect">
            <a:avLst/>
          </a:prstGeom>
          <a:noFill/>
          <a:ln w="9525">
            <a:noFill/>
            <a:miter lim="800000"/>
            <a:headEnd/>
            <a:tailEnd/>
          </a:ln>
        </p:spPr>
      </p:pic>
      <p:sp>
        <p:nvSpPr>
          <p:cNvPr id="11268" name="Content Placeholder 4"/>
          <p:cNvSpPr>
            <a:spLocks noGrp="1"/>
          </p:cNvSpPr>
          <p:nvPr>
            <p:ph idx="1"/>
          </p:nvPr>
        </p:nvSpPr>
        <p:spPr bwMode="auto">
          <a:xfrm>
            <a:off x="762000" y="914400"/>
            <a:ext cx="8001000" cy="838200"/>
          </a:xfrm>
          <a:solidFill>
            <a:schemeClr val="bg1"/>
          </a:solidFill>
          <a:ln>
            <a:noFill/>
            <a:miter lim="800000"/>
            <a:headEnd/>
            <a:tailEnd/>
          </a:ln>
        </p:spPr>
        <p:txBody>
          <a:bodyPr vert="horz" wrap="square" lIns="91440" tIns="45720" rIns="91440" bIns="45720" numCol="1" anchor="t" anchorCtr="0" compatLnSpc="1">
            <a:prstTxWarp prst="textNoShape">
              <a:avLst/>
            </a:prstTxWarp>
            <a:noAutofit/>
          </a:bodyPr>
          <a:lstStyle/>
          <a:p>
            <a:pPr marL="0" indent="0">
              <a:buFontTx/>
              <a:buNone/>
            </a:pPr>
            <a:r>
              <a:rPr lang="en-US" sz="2800" b="1" dirty="0" smtClean="0">
                <a:solidFill>
                  <a:schemeClr val="accent4">
                    <a:lumMod val="60000"/>
                    <a:lumOff val="40000"/>
                  </a:schemeClr>
                </a:solidFill>
              </a:rPr>
              <a:t>Climate changes are already having measurable impacts at the regional scale around the world.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4" descr="huricane isabelle"/>
          <p:cNvPicPr>
            <a:picLocks noChangeAspect="1" noChangeArrowheads="1"/>
          </p:cNvPicPr>
          <p:nvPr/>
        </p:nvPicPr>
        <p:blipFill>
          <a:blip r:embed="rId2" cstate="print">
            <a:lum bright="20000"/>
            <a:grayscl/>
          </a:blip>
          <a:srcRect r="2310" b="2515"/>
          <a:stretch>
            <a:fillRect/>
          </a:stretch>
        </p:blipFill>
        <p:spPr bwMode="auto">
          <a:xfrm>
            <a:off x="6477000" y="1144587"/>
            <a:ext cx="2439019" cy="1674813"/>
          </a:xfrm>
          <a:prstGeom prst="rect">
            <a:avLst/>
          </a:prstGeom>
          <a:noFill/>
          <a:ln w="9525">
            <a:noFill/>
            <a:miter lim="800000"/>
            <a:headEnd/>
            <a:tailEnd/>
          </a:ln>
        </p:spPr>
      </p:pic>
      <p:sp>
        <p:nvSpPr>
          <p:cNvPr id="19" name="Slide Number Placeholder 4"/>
          <p:cNvSpPr>
            <a:spLocks noGrp="1"/>
          </p:cNvSpPr>
          <p:nvPr>
            <p:ph type="sldNum" sz="quarter" idx="10"/>
          </p:nvPr>
        </p:nvSpPr>
        <p:spPr/>
        <p:txBody>
          <a:bodyPr/>
          <a:lstStyle/>
          <a:p>
            <a:pPr>
              <a:defRPr/>
            </a:pPr>
            <a:fld id="{94CBF756-B0AB-4895-8D03-D7DA0061D0F8}" type="slidenum">
              <a:rPr lang="en-US"/>
              <a:pPr>
                <a:defRPr/>
              </a:pPr>
              <a:t>9</a:t>
            </a:fld>
            <a:endParaRPr lang="en-US" dirty="0"/>
          </a:p>
        </p:txBody>
      </p:sp>
      <p:pic>
        <p:nvPicPr>
          <p:cNvPr id="8196" name="Picture 8"/>
          <p:cNvPicPr>
            <a:picLocks noChangeAspect="1" noChangeArrowheads="1"/>
          </p:cNvPicPr>
          <p:nvPr/>
        </p:nvPicPr>
        <p:blipFill>
          <a:blip r:embed="rId3" cstate="print"/>
          <a:srcRect/>
          <a:stretch>
            <a:fillRect/>
          </a:stretch>
        </p:blipFill>
        <p:spPr bwMode="auto">
          <a:xfrm>
            <a:off x="2894013" y="5291138"/>
            <a:ext cx="2263775" cy="1566862"/>
          </a:xfrm>
          <a:prstGeom prst="rect">
            <a:avLst/>
          </a:prstGeom>
          <a:noFill/>
          <a:ln w="12700">
            <a:noFill/>
            <a:miter lim="800000"/>
            <a:headEnd/>
            <a:tailEnd/>
          </a:ln>
        </p:spPr>
      </p:pic>
      <p:grpSp>
        <p:nvGrpSpPr>
          <p:cNvPr id="2" name="Group 9"/>
          <p:cNvGrpSpPr>
            <a:grpSpLocks/>
          </p:cNvGrpSpPr>
          <p:nvPr/>
        </p:nvGrpSpPr>
        <p:grpSpPr bwMode="auto">
          <a:xfrm>
            <a:off x="5135563" y="5126038"/>
            <a:ext cx="2236787" cy="1731962"/>
            <a:chOff x="816" y="720"/>
            <a:chExt cx="1440" cy="1044"/>
          </a:xfrm>
        </p:grpSpPr>
        <p:pic>
          <p:nvPicPr>
            <p:cNvPr id="8210" name="Picture 10" descr="Nicaragua"/>
            <p:cNvPicPr>
              <a:picLocks noChangeAspect="1" noChangeArrowheads="1"/>
            </p:cNvPicPr>
            <p:nvPr/>
          </p:nvPicPr>
          <p:blipFill>
            <a:blip r:embed="rId4" cstate="print"/>
            <a:srcRect/>
            <a:stretch>
              <a:fillRect/>
            </a:stretch>
          </p:blipFill>
          <p:spPr bwMode="auto">
            <a:xfrm>
              <a:off x="816" y="720"/>
              <a:ext cx="1440" cy="1044"/>
            </a:xfrm>
            <a:prstGeom prst="rect">
              <a:avLst/>
            </a:prstGeom>
            <a:noFill/>
            <a:ln w="9525">
              <a:noFill/>
              <a:miter lim="800000"/>
              <a:headEnd/>
              <a:tailEnd/>
            </a:ln>
          </p:spPr>
        </p:pic>
        <p:sp>
          <p:nvSpPr>
            <p:cNvPr id="8211" name="Text Box 11"/>
            <p:cNvSpPr txBox="1">
              <a:spLocks noChangeArrowheads="1"/>
            </p:cNvSpPr>
            <p:nvPr/>
          </p:nvSpPr>
          <p:spPr bwMode="auto">
            <a:xfrm>
              <a:off x="1056" y="1536"/>
              <a:ext cx="1056" cy="203"/>
            </a:xfrm>
            <a:prstGeom prst="rect">
              <a:avLst/>
            </a:prstGeom>
            <a:noFill/>
            <a:ln w="12700">
              <a:noFill/>
              <a:miter lim="800000"/>
              <a:headEnd/>
              <a:tailEnd/>
            </a:ln>
          </p:spPr>
          <p:txBody>
            <a:bodyPr>
              <a:spAutoFit/>
            </a:bodyPr>
            <a:lstStyle/>
            <a:p>
              <a:pPr defTabSz="762000">
                <a:spcBef>
                  <a:spcPct val="50000"/>
                </a:spcBef>
              </a:pPr>
              <a:r>
                <a:rPr lang="nb-NO" sz="1600">
                  <a:solidFill>
                    <a:schemeClr val="bg1"/>
                  </a:solidFill>
                </a:rPr>
                <a:t>The Casita slide</a:t>
              </a:r>
              <a:endParaRPr lang="nb-NO" sz="2400"/>
            </a:p>
          </p:txBody>
        </p:sp>
      </p:grpSp>
      <p:sp>
        <p:nvSpPr>
          <p:cNvPr id="8199" name="Rectangle 2"/>
          <p:cNvSpPr>
            <a:spLocks noGrp="1" noChangeArrowheads="1"/>
          </p:cNvSpPr>
          <p:nvPr>
            <p:ph type="title"/>
          </p:nvPr>
        </p:nvSpPr>
        <p:spPr>
          <a:xfrm>
            <a:off x="609600" y="0"/>
            <a:ext cx="8077200" cy="914400"/>
          </a:xfrm>
        </p:spPr>
        <p:txBody>
          <a:bodyPr/>
          <a:lstStyle/>
          <a:p>
            <a:r>
              <a:rPr lang="en-US" sz="3200" b="1" dirty="0" smtClean="0">
                <a:effectLst>
                  <a:reflection blurRad="12700" stA="34000" endA="740" endPos="53000" dir="5400000" sy="-100000" algn="bl" rotWithShape="0"/>
                </a:effectLst>
                <a:latin typeface="+mn-lt"/>
                <a:ea typeface="+mn-ea"/>
                <a:cs typeface="+mn-cs"/>
              </a:rPr>
              <a:t>Hazards</a:t>
            </a:r>
            <a:r>
              <a:rPr lang="en-US" sz="3200" b="1" dirty="0" smtClean="0">
                <a:effectLst>
                  <a:reflection blurRad="12700" stA="34000" endA="740" endPos="53000" dir="5400000" sy="-100000" algn="bl" rotWithShape="0"/>
                </a:effectLst>
              </a:rPr>
              <a:t>—</a:t>
            </a:r>
            <a:r>
              <a:rPr lang="en-US" sz="3200" b="1" dirty="0" smtClean="0">
                <a:effectLst>
                  <a:reflection blurRad="12700" stA="34000" endA="740" endPos="53000" dir="5400000" sy="-100000" algn="bl" rotWithShape="0"/>
                </a:effectLst>
                <a:latin typeface="+mn-lt"/>
                <a:ea typeface="+mn-ea"/>
                <a:cs typeface="+mn-cs"/>
              </a:rPr>
              <a:t>both natural and human-induced</a:t>
            </a:r>
            <a:r>
              <a:rPr lang="en-US" sz="3200" b="1" dirty="0" smtClean="0">
                <a:effectLst>
                  <a:reflection blurRad="12700" stA="34000" endA="740" endPos="53000" dir="5400000" sy="-100000" algn="bl" rotWithShape="0"/>
                </a:effectLst>
              </a:rPr>
              <a:t>—</a:t>
            </a:r>
            <a:r>
              <a:rPr lang="en-US" sz="3200" b="1" dirty="0" smtClean="0">
                <a:effectLst>
                  <a:reflection blurRad="12700" stA="34000" endA="740" endPos="53000" dir="5400000" sy="-100000" algn="bl" rotWithShape="0"/>
                </a:effectLst>
                <a:latin typeface="+mn-lt"/>
                <a:ea typeface="+mn-ea"/>
                <a:cs typeface="+mn-cs"/>
              </a:rPr>
              <a:t>remain diverse, complex, and dangerous</a:t>
            </a:r>
          </a:p>
        </p:txBody>
      </p:sp>
      <p:sp>
        <p:nvSpPr>
          <p:cNvPr id="8200" name="Rectangle 3"/>
          <p:cNvSpPr>
            <a:spLocks noGrp="1" noChangeArrowheads="1"/>
          </p:cNvSpPr>
          <p:nvPr>
            <p:ph type="body" sz="half" idx="1"/>
          </p:nvPr>
        </p:nvSpPr>
        <p:spPr bwMode="auto">
          <a:xfrm>
            <a:off x="2590799" y="3019425"/>
            <a:ext cx="2514601" cy="2124075"/>
          </a:xfrm>
          <a:noFill/>
          <a:ln>
            <a:miter lim="800000"/>
            <a:headEnd/>
            <a:tailEnd/>
          </a:ln>
        </p:spPr>
        <p:txBody>
          <a:bodyPr vert="horz" wrap="square" lIns="91440" tIns="45720" rIns="91440" bIns="45720" numCol="1" anchor="t" anchorCtr="0" compatLnSpc="1">
            <a:prstTxWarp prst="textNoShape">
              <a:avLst/>
            </a:prstTxWarp>
          </a:bodyPr>
          <a:lstStyle/>
          <a:p>
            <a:pPr marL="233363" lvl="1" indent="-119063">
              <a:lnSpc>
                <a:spcPct val="80000"/>
              </a:lnSpc>
              <a:spcBef>
                <a:spcPct val="10000"/>
              </a:spcBef>
              <a:buFontTx/>
              <a:buNone/>
            </a:pPr>
            <a:r>
              <a:rPr lang="en-US" sz="2000" dirty="0" smtClean="0">
                <a:solidFill>
                  <a:schemeClr val="accent4">
                    <a:lumMod val="60000"/>
                    <a:lumOff val="40000"/>
                  </a:schemeClr>
                </a:solidFill>
              </a:rPr>
              <a:t>Drought</a:t>
            </a:r>
          </a:p>
          <a:p>
            <a:pPr marL="233363" lvl="1" indent="-119063">
              <a:lnSpc>
                <a:spcPct val="80000"/>
              </a:lnSpc>
              <a:spcBef>
                <a:spcPct val="10000"/>
              </a:spcBef>
              <a:buFontTx/>
              <a:buNone/>
            </a:pPr>
            <a:r>
              <a:rPr lang="en-US" sz="2000" dirty="0" smtClean="0">
                <a:solidFill>
                  <a:schemeClr val="accent4">
                    <a:lumMod val="60000"/>
                    <a:lumOff val="40000"/>
                  </a:schemeClr>
                </a:solidFill>
              </a:rPr>
              <a:t>Floods</a:t>
            </a:r>
          </a:p>
          <a:p>
            <a:pPr marL="233363" lvl="1" indent="-119063">
              <a:lnSpc>
                <a:spcPct val="80000"/>
              </a:lnSpc>
              <a:spcBef>
                <a:spcPct val="10000"/>
              </a:spcBef>
              <a:buFontTx/>
              <a:buNone/>
            </a:pPr>
            <a:r>
              <a:rPr lang="en-US" sz="2000" dirty="0" smtClean="0">
                <a:solidFill>
                  <a:schemeClr val="accent4">
                    <a:lumMod val="60000"/>
                    <a:lumOff val="40000"/>
                  </a:schemeClr>
                </a:solidFill>
              </a:rPr>
              <a:t>Severe storms</a:t>
            </a:r>
          </a:p>
          <a:p>
            <a:pPr marL="233363" lvl="1" indent="-119063">
              <a:lnSpc>
                <a:spcPct val="80000"/>
              </a:lnSpc>
              <a:spcBef>
                <a:spcPct val="10000"/>
              </a:spcBef>
              <a:buFontTx/>
              <a:buNone/>
            </a:pPr>
            <a:r>
              <a:rPr lang="en-US" sz="2000" dirty="0" smtClean="0">
                <a:solidFill>
                  <a:schemeClr val="accent4">
                    <a:lumMod val="60000"/>
                    <a:lumOff val="40000"/>
                  </a:schemeClr>
                </a:solidFill>
              </a:rPr>
              <a:t>Cyclones/hurricanes</a:t>
            </a:r>
          </a:p>
          <a:p>
            <a:pPr marL="233363" lvl="1" indent="-119063">
              <a:lnSpc>
                <a:spcPct val="80000"/>
              </a:lnSpc>
              <a:spcBef>
                <a:spcPct val="10000"/>
              </a:spcBef>
              <a:buFontTx/>
              <a:buNone/>
            </a:pPr>
            <a:r>
              <a:rPr lang="en-US" sz="2000" dirty="0" smtClean="0">
                <a:solidFill>
                  <a:schemeClr val="accent4">
                    <a:lumMod val="60000"/>
                    <a:lumOff val="40000"/>
                  </a:schemeClr>
                </a:solidFill>
              </a:rPr>
              <a:t>Landslides</a:t>
            </a:r>
          </a:p>
          <a:p>
            <a:pPr marL="233363" lvl="1" indent="-119063">
              <a:lnSpc>
                <a:spcPct val="80000"/>
              </a:lnSpc>
              <a:spcBef>
                <a:spcPct val="10000"/>
              </a:spcBef>
              <a:buFontTx/>
              <a:buNone/>
            </a:pPr>
            <a:r>
              <a:rPr lang="en-US" sz="2000" dirty="0" smtClean="0">
                <a:solidFill>
                  <a:schemeClr val="accent4">
                    <a:lumMod val="60000"/>
                    <a:lumOff val="40000"/>
                  </a:schemeClr>
                </a:solidFill>
              </a:rPr>
              <a:t>Wildfires</a:t>
            </a:r>
          </a:p>
          <a:p>
            <a:pPr marL="233363" lvl="1" indent="-119063">
              <a:lnSpc>
                <a:spcPct val="80000"/>
              </a:lnSpc>
              <a:spcBef>
                <a:spcPct val="10000"/>
              </a:spcBef>
              <a:buFontTx/>
              <a:buNone/>
            </a:pPr>
            <a:r>
              <a:rPr lang="en-US" sz="2000" dirty="0" smtClean="0">
                <a:solidFill>
                  <a:schemeClr val="accent4">
                    <a:lumMod val="60000"/>
                    <a:lumOff val="40000"/>
                  </a:schemeClr>
                </a:solidFill>
              </a:rPr>
              <a:t>Heat waves</a:t>
            </a:r>
          </a:p>
          <a:p>
            <a:pPr marL="233363" lvl="1" indent="-119063">
              <a:lnSpc>
                <a:spcPct val="80000"/>
              </a:lnSpc>
              <a:spcBef>
                <a:spcPct val="10000"/>
              </a:spcBef>
              <a:buFontTx/>
              <a:buNone/>
            </a:pPr>
            <a:r>
              <a:rPr lang="en-US" sz="2000" dirty="0" smtClean="0">
                <a:solidFill>
                  <a:schemeClr val="accent4">
                    <a:lumMod val="60000"/>
                    <a:lumOff val="40000"/>
                  </a:schemeClr>
                </a:solidFill>
              </a:rPr>
              <a:t>Cold waves</a:t>
            </a:r>
          </a:p>
          <a:p>
            <a:pPr marL="0" indent="0">
              <a:lnSpc>
                <a:spcPct val="80000"/>
              </a:lnSpc>
              <a:spcBef>
                <a:spcPct val="10000"/>
              </a:spcBef>
              <a:buFontTx/>
              <a:buNone/>
            </a:pPr>
            <a:endParaRPr lang="en-US" sz="2400" dirty="0" smtClean="0"/>
          </a:p>
        </p:txBody>
      </p:sp>
      <p:sp>
        <p:nvSpPr>
          <p:cNvPr id="8201" name="Rectangle 15"/>
          <p:cNvSpPr>
            <a:spLocks noGrp="1" noChangeArrowheads="1"/>
          </p:cNvSpPr>
          <p:nvPr>
            <p:ph type="body" sz="half" idx="2"/>
          </p:nvPr>
        </p:nvSpPr>
        <p:spPr bwMode="auto">
          <a:xfrm>
            <a:off x="4776787" y="3036887"/>
            <a:ext cx="1852613" cy="1916113"/>
          </a:xfrm>
          <a:noFill/>
          <a:ln>
            <a:miter lim="800000"/>
            <a:headEnd/>
            <a:tailEnd/>
          </a:ln>
        </p:spPr>
        <p:txBody>
          <a:bodyPr vert="horz" wrap="square" lIns="91440" tIns="45720" rIns="91440" bIns="45720" numCol="1" anchor="t" anchorCtr="0" compatLnSpc="1">
            <a:prstTxWarp prst="textNoShape">
              <a:avLst/>
            </a:prstTxWarp>
          </a:bodyPr>
          <a:lstStyle/>
          <a:p>
            <a:pPr marL="233363" lvl="1" indent="-119063">
              <a:lnSpc>
                <a:spcPct val="80000"/>
              </a:lnSpc>
              <a:spcBef>
                <a:spcPct val="10000"/>
              </a:spcBef>
              <a:buFontTx/>
              <a:buNone/>
            </a:pPr>
            <a:r>
              <a:rPr lang="en-US" sz="2000" dirty="0" smtClean="0">
                <a:solidFill>
                  <a:schemeClr val="accent4">
                    <a:lumMod val="60000"/>
                    <a:lumOff val="40000"/>
                  </a:schemeClr>
                </a:solidFill>
              </a:rPr>
              <a:t>Earthquakes</a:t>
            </a:r>
          </a:p>
          <a:p>
            <a:pPr marL="233363" lvl="1" indent="-119063">
              <a:lnSpc>
                <a:spcPct val="80000"/>
              </a:lnSpc>
              <a:spcBef>
                <a:spcPct val="10000"/>
              </a:spcBef>
              <a:buFontTx/>
              <a:buNone/>
            </a:pPr>
            <a:r>
              <a:rPr lang="en-US" sz="2000" dirty="0" smtClean="0">
                <a:solidFill>
                  <a:schemeClr val="accent4">
                    <a:lumMod val="60000"/>
                    <a:lumOff val="40000"/>
                  </a:schemeClr>
                </a:solidFill>
              </a:rPr>
              <a:t>Volcanoes</a:t>
            </a:r>
          </a:p>
          <a:p>
            <a:pPr marL="233363" lvl="1" indent="-119063">
              <a:lnSpc>
                <a:spcPct val="80000"/>
              </a:lnSpc>
              <a:spcBef>
                <a:spcPct val="10000"/>
              </a:spcBef>
              <a:buFontTx/>
              <a:buNone/>
            </a:pPr>
            <a:r>
              <a:rPr lang="en-US" sz="2000" dirty="0" smtClean="0">
                <a:solidFill>
                  <a:schemeClr val="accent4">
                    <a:lumMod val="60000"/>
                    <a:lumOff val="40000"/>
                  </a:schemeClr>
                </a:solidFill>
              </a:rPr>
              <a:t>Tsunamis</a:t>
            </a:r>
          </a:p>
          <a:p>
            <a:pPr marL="233363" lvl="1" indent="-119063">
              <a:lnSpc>
                <a:spcPct val="80000"/>
              </a:lnSpc>
              <a:spcBef>
                <a:spcPct val="10000"/>
              </a:spcBef>
              <a:buFontTx/>
              <a:buNone/>
            </a:pPr>
            <a:r>
              <a:rPr lang="en-US" sz="2000" dirty="0" smtClean="0">
                <a:solidFill>
                  <a:schemeClr val="accent4">
                    <a:lumMod val="60000"/>
                    <a:lumOff val="40000"/>
                  </a:schemeClr>
                </a:solidFill>
              </a:rPr>
              <a:t>Conflict</a:t>
            </a:r>
          </a:p>
          <a:p>
            <a:pPr marL="233363" lvl="1" indent="-119063">
              <a:lnSpc>
                <a:spcPct val="80000"/>
              </a:lnSpc>
              <a:spcBef>
                <a:spcPct val="10000"/>
              </a:spcBef>
              <a:buFontTx/>
              <a:buNone/>
            </a:pPr>
            <a:r>
              <a:rPr lang="en-US" sz="2000" dirty="0" smtClean="0">
                <a:solidFill>
                  <a:schemeClr val="accent4">
                    <a:lumMod val="60000"/>
                    <a:lumOff val="40000"/>
                  </a:schemeClr>
                </a:solidFill>
              </a:rPr>
              <a:t>Disease</a:t>
            </a:r>
          </a:p>
          <a:p>
            <a:pPr marL="233363" lvl="1" indent="-119063">
              <a:lnSpc>
                <a:spcPct val="80000"/>
              </a:lnSpc>
              <a:spcBef>
                <a:spcPct val="10000"/>
              </a:spcBef>
              <a:buFontTx/>
              <a:buNone/>
            </a:pPr>
            <a:r>
              <a:rPr lang="en-US" sz="2000" dirty="0" smtClean="0">
                <a:solidFill>
                  <a:schemeClr val="accent4">
                    <a:lumMod val="60000"/>
                    <a:lumOff val="40000"/>
                  </a:schemeClr>
                </a:solidFill>
              </a:rPr>
              <a:t>Accidents</a:t>
            </a:r>
          </a:p>
          <a:p>
            <a:pPr marL="233363" lvl="1" indent="-119063">
              <a:lnSpc>
                <a:spcPct val="80000"/>
              </a:lnSpc>
              <a:spcBef>
                <a:spcPct val="10000"/>
              </a:spcBef>
              <a:buFontTx/>
              <a:buNone/>
            </a:pPr>
            <a:r>
              <a:rPr lang="en-US" sz="2000" dirty="0" smtClean="0">
                <a:solidFill>
                  <a:schemeClr val="accent4">
                    <a:lumMod val="60000"/>
                    <a:lumOff val="40000"/>
                  </a:schemeClr>
                </a:solidFill>
              </a:rPr>
              <a:t>Pollution</a:t>
            </a:r>
          </a:p>
        </p:txBody>
      </p:sp>
      <p:pic>
        <p:nvPicPr>
          <p:cNvPr id="8202" name="Picture 5" descr="story"/>
          <p:cNvPicPr>
            <a:picLocks noChangeAspect="1" noChangeArrowheads="1"/>
          </p:cNvPicPr>
          <p:nvPr/>
        </p:nvPicPr>
        <p:blipFill>
          <a:blip r:embed="rId5" cstate="print"/>
          <a:srcRect/>
          <a:stretch>
            <a:fillRect/>
          </a:stretch>
        </p:blipFill>
        <p:spPr bwMode="auto">
          <a:xfrm>
            <a:off x="2025650" y="1317625"/>
            <a:ext cx="2133600" cy="1630363"/>
          </a:xfrm>
          <a:prstGeom prst="rect">
            <a:avLst/>
          </a:prstGeom>
          <a:noFill/>
          <a:ln w="9525">
            <a:noFill/>
            <a:miter lim="800000"/>
            <a:headEnd/>
            <a:tailEnd/>
          </a:ln>
        </p:spPr>
      </p:pic>
      <p:pic>
        <p:nvPicPr>
          <p:cNvPr id="8203" name="Picture 6" descr="svolreventador"/>
          <p:cNvPicPr>
            <a:picLocks noChangeAspect="1" noChangeArrowheads="1"/>
          </p:cNvPicPr>
          <p:nvPr/>
        </p:nvPicPr>
        <p:blipFill>
          <a:blip r:embed="rId6" cstate="print"/>
          <a:srcRect/>
          <a:stretch>
            <a:fillRect/>
          </a:stretch>
        </p:blipFill>
        <p:spPr bwMode="auto">
          <a:xfrm>
            <a:off x="6400800" y="3981450"/>
            <a:ext cx="1955800" cy="1479550"/>
          </a:xfrm>
          <a:prstGeom prst="rect">
            <a:avLst/>
          </a:prstGeom>
          <a:noFill/>
          <a:ln w="9525">
            <a:noFill/>
            <a:miter lim="800000"/>
            <a:headEnd/>
            <a:tailEnd/>
          </a:ln>
        </p:spPr>
      </p:pic>
      <p:pic>
        <p:nvPicPr>
          <p:cNvPr id="8204" name="Picture 12" descr="TSUNAMI_Monument"/>
          <p:cNvPicPr>
            <a:picLocks noChangeAspect="1" noChangeArrowheads="1"/>
          </p:cNvPicPr>
          <p:nvPr/>
        </p:nvPicPr>
        <p:blipFill>
          <a:blip r:embed="rId7" cstate="print"/>
          <a:srcRect/>
          <a:stretch>
            <a:fillRect/>
          </a:stretch>
        </p:blipFill>
        <p:spPr bwMode="auto">
          <a:xfrm>
            <a:off x="231775" y="4832350"/>
            <a:ext cx="2428875" cy="1530350"/>
          </a:xfrm>
          <a:prstGeom prst="rect">
            <a:avLst/>
          </a:prstGeom>
          <a:noFill/>
          <a:ln w="9525">
            <a:noFill/>
            <a:miter lim="800000"/>
            <a:headEnd/>
            <a:tailEnd/>
          </a:ln>
        </p:spPr>
      </p:pic>
      <p:pic>
        <p:nvPicPr>
          <p:cNvPr id="8205" name="Picture 13" descr="wildfire"/>
          <p:cNvPicPr>
            <a:picLocks noChangeAspect="1" noChangeArrowheads="1"/>
          </p:cNvPicPr>
          <p:nvPr/>
        </p:nvPicPr>
        <p:blipFill>
          <a:blip r:embed="rId8" cstate="print"/>
          <a:srcRect r="7988" b="11163"/>
          <a:stretch>
            <a:fillRect/>
          </a:stretch>
        </p:blipFill>
        <p:spPr bwMode="auto">
          <a:xfrm>
            <a:off x="176213" y="3036888"/>
            <a:ext cx="2295525" cy="1709737"/>
          </a:xfrm>
          <a:prstGeom prst="rect">
            <a:avLst/>
          </a:prstGeom>
          <a:noFill/>
          <a:ln w="9525">
            <a:noFill/>
            <a:miter lim="800000"/>
            <a:headEnd/>
            <a:tailEnd/>
          </a:ln>
        </p:spPr>
      </p:pic>
      <p:pic>
        <p:nvPicPr>
          <p:cNvPr id="8206" name="Picture 4" descr="gallery"/>
          <p:cNvPicPr>
            <a:picLocks noChangeAspect="1" noChangeArrowheads="1"/>
          </p:cNvPicPr>
          <p:nvPr/>
        </p:nvPicPr>
        <p:blipFill>
          <a:blip r:embed="rId9" cstate="print"/>
          <a:srcRect/>
          <a:stretch>
            <a:fillRect/>
          </a:stretch>
        </p:blipFill>
        <p:spPr bwMode="auto">
          <a:xfrm>
            <a:off x="4092575" y="1266825"/>
            <a:ext cx="2408238" cy="1635125"/>
          </a:xfrm>
          <a:prstGeom prst="rect">
            <a:avLst/>
          </a:prstGeom>
          <a:noFill/>
          <a:ln w="9525">
            <a:noFill/>
            <a:miter lim="800000"/>
            <a:headEnd/>
            <a:tailEnd/>
          </a:ln>
        </p:spPr>
      </p:pic>
      <p:pic>
        <p:nvPicPr>
          <p:cNvPr id="8207" name="Picture 17"/>
          <p:cNvPicPr>
            <a:picLocks noChangeAspect="1" noChangeArrowheads="1"/>
          </p:cNvPicPr>
          <p:nvPr/>
        </p:nvPicPr>
        <p:blipFill>
          <a:blip r:embed="rId10" cstate="print"/>
          <a:srcRect l="4108" t="34904" r="51659" b="17354"/>
          <a:stretch>
            <a:fillRect/>
          </a:stretch>
        </p:blipFill>
        <p:spPr bwMode="auto">
          <a:xfrm>
            <a:off x="255588" y="1203325"/>
            <a:ext cx="1798637" cy="1784350"/>
          </a:xfrm>
          <a:prstGeom prst="rect">
            <a:avLst/>
          </a:prstGeom>
          <a:noFill/>
          <a:ln w="9525">
            <a:noFill/>
            <a:miter lim="800000"/>
            <a:headEnd/>
            <a:tailEnd/>
          </a:ln>
        </p:spPr>
      </p:pic>
      <p:pic>
        <p:nvPicPr>
          <p:cNvPr id="8208" name="Picture 18"/>
          <p:cNvPicPr>
            <a:picLocks noChangeAspect="1" noChangeArrowheads="1"/>
          </p:cNvPicPr>
          <p:nvPr/>
        </p:nvPicPr>
        <p:blipFill>
          <a:blip r:embed="rId11" cstate="print"/>
          <a:srcRect l="12842" t="16151" r="1744" b="18213"/>
          <a:stretch>
            <a:fillRect/>
          </a:stretch>
        </p:blipFill>
        <p:spPr bwMode="auto">
          <a:xfrm>
            <a:off x="6978650" y="2590800"/>
            <a:ext cx="2016125" cy="1430337"/>
          </a:xfrm>
          <a:prstGeom prst="rect">
            <a:avLst/>
          </a:prstGeom>
          <a:noFill/>
          <a:ln w="9525">
            <a:noFill/>
            <a:miter lim="800000"/>
            <a:headEnd/>
            <a:tailEnd/>
          </a:ln>
        </p:spPr>
      </p:pic>
      <p:pic>
        <p:nvPicPr>
          <p:cNvPr id="8209" name="Picture 19"/>
          <p:cNvPicPr>
            <a:picLocks noChangeAspect="1" noChangeArrowheads="1"/>
          </p:cNvPicPr>
          <p:nvPr/>
        </p:nvPicPr>
        <p:blipFill>
          <a:blip r:embed="rId12" cstate="print"/>
          <a:srcRect l="27904" t="29410" r="28378" b="17697"/>
          <a:stretch>
            <a:fillRect/>
          </a:stretch>
        </p:blipFill>
        <p:spPr bwMode="auto">
          <a:xfrm>
            <a:off x="7529513" y="5054600"/>
            <a:ext cx="1614487" cy="180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1+#ppt_w/2"/>
                                          </p:val>
                                        </p:tav>
                                        <p:tav tm="100000">
                                          <p:val>
                                            <p:strVal val="#ppt_x"/>
                                          </p:val>
                                        </p:tav>
                                      </p:tavLst>
                                    </p:anim>
                                    <p:anim calcmode="lin" valueType="num">
                                      <p:cBhvr additive="base">
                                        <p:cTn id="8"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2210</TotalTime>
  <Words>1781</Words>
  <Application>Microsoft Office PowerPoint</Application>
  <PresentationFormat>On-screen Show (4:3)</PresentationFormat>
  <Paragraphs>197</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Slide 1</vt:lpstr>
      <vt:lpstr>The Antarctic Treaty not only established a physical commons but also an “information commons”</vt:lpstr>
      <vt:lpstr>Another major legacy of the IGY was the ICSU World Data Center System</vt:lpstr>
      <vt:lpstr>The WDCs began as “bricks &amp; mortar” centers but are now evolving into a “virtual” World Data System addressing science &amp; development</vt:lpstr>
      <vt:lpstr>The International Polar Year (IPY) , 2007-2008, promoted open access to scientific data and information about the Earth’s polar regions</vt:lpstr>
      <vt:lpstr>The norms for data sharing are also evolving in the scientific community</vt:lpstr>
      <vt:lpstr>OECD Principles and Guidelines for Access to Research Data from Public Funding</vt:lpstr>
      <vt:lpstr>Why are open data and science so important?</vt:lpstr>
      <vt:lpstr>Hazards—both natural and human-induced—remain diverse, complex, and dangerous</vt:lpstr>
      <vt:lpstr>Slide 10</vt:lpstr>
      <vt:lpstr>CIESIN Low Elevation Coastal Zone Dataset</vt:lpstr>
      <vt:lpstr>How can we improve governance of international cyberspace, e.g., for Earth observations?</vt:lpstr>
      <vt:lpstr>Slide 13</vt:lpstr>
      <vt:lpstr>The agreed GEO Data Sharing Principles are an important step towards  wider global access</vt:lpstr>
      <vt:lpstr>The sixth GEO Plenary meeting two weeks ago accepted a new set of implementation guidelines</vt:lpstr>
      <vt:lpstr>Whether GEO and GEOSS can really succeed in opening up access remains to be seen</vt:lpstr>
      <vt:lpstr>The Polar Information Commons (PIC) is an international initiative to provide a long-term framework for polar data access and stewardship.</vt:lpstr>
      <vt:lpstr>The situation in the Arctic is complex, but there is a clear need for information sharing based on the shared interests of the 8 Arctic nations as well as the rest of the world</vt:lpstr>
      <vt:lpstr>How is the PIC being implemented?</vt:lpstr>
      <vt:lpstr>How would the PIC work?</vt:lpstr>
      <vt:lpstr>Why is the Antarctic Treaty important to the PIC?</vt:lpstr>
      <vt:lpstr>Why is the PIC potentially important to the Antarctic Treaty? </vt:lpstr>
      <vt:lpstr>Concluding Thoughts</vt:lpstr>
      <vt:lpstr>Slide 24</vt:lpstr>
      <vt:lpstr>Proposed Norms for PIC Contributors</vt:lpstr>
      <vt:lpstr>Proposed Norms for PIC Users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Secondhand Planet</dc:title>
  <dc:creator>Robert S. Chen</dc:creator>
  <cp:lastModifiedBy>Administrator</cp:lastModifiedBy>
  <cp:revision>319</cp:revision>
  <dcterms:created xsi:type="dcterms:W3CDTF">2009-03-01T04:23:09Z</dcterms:created>
  <dcterms:modified xsi:type="dcterms:W3CDTF">2009-12-03T17:37:37Z</dcterms:modified>
</cp:coreProperties>
</file>