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3" r:id="rId7"/>
    <p:sldId id="274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72" r:id="rId16"/>
    <p:sldId id="294" r:id="rId17"/>
    <p:sldId id="296" r:id="rId18"/>
    <p:sldId id="295" r:id="rId19"/>
    <p:sldId id="278" r:id="rId20"/>
    <p:sldId id="302" r:id="rId21"/>
    <p:sldId id="279" r:id="rId22"/>
    <p:sldId id="282" r:id="rId23"/>
    <p:sldId id="283" r:id="rId24"/>
    <p:sldId id="271" r:id="rId25"/>
    <p:sldId id="268" r:id="rId26"/>
    <p:sldId id="288" r:id="rId27"/>
    <p:sldId id="287" r:id="rId28"/>
    <p:sldId id="298" r:id="rId29"/>
    <p:sldId id="299" r:id="rId30"/>
    <p:sldId id="269" r:id="rId31"/>
    <p:sldId id="291" r:id="rId32"/>
    <p:sldId id="290" r:id="rId33"/>
    <p:sldId id="300" r:id="rId34"/>
    <p:sldId id="292" r:id="rId35"/>
    <p:sldId id="276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haron%20Cooke\AppData\Local\Temp\Treaty%20&amp;%20SCAR%20Accessions-1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>
        <c:manualLayout>
          <c:layoutTarget val="inner"/>
          <c:xMode val="edge"/>
          <c:yMode val="edge"/>
          <c:x val="0.13028180213760773"/>
          <c:y val="4.1602496631308349E-2"/>
          <c:w val="0.81338098091317268"/>
          <c:h val="0.75654910540638365"/>
        </c:manualLayout>
      </c:layout>
      <c:scatterChart>
        <c:scatterStyle val="lineMarker"/>
        <c:ser>
          <c:idx val="0"/>
          <c:order val="0"/>
          <c:tx>
            <c:v>Consultative Parties</c:v>
          </c:tx>
          <c:spPr>
            <a:ln w="12700">
              <a:solidFill>
                <a:srgbClr val="00008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xVal>
            <c:numRef>
              <c:f>Sheet1!$B$62:$B$114</c:f>
              <c:numCache>
                <c:formatCode>General</c:formatCode>
                <c:ptCount val="53"/>
                <c:pt idx="0">
                  <c:v>1958</c:v>
                </c:pt>
                <c:pt idx="1">
                  <c:v>1959</c:v>
                </c:pt>
                <c:pt idx="2">
                  <c:v>1960</c:v>
                </c:pt>
                <c:pt idx="3">
                  <c:v>1961</c:v>
                </c:pt>
                <c:pt idx="4">
                  <c:v>1962</c:v>
                </c:pt>
                <c:pt idx="5">
                  <c:v>1963</c:v>
                </c:pt>
                <c:pt idx="6">
                  <c:v>1964</c:v>
                </c:pt>
                <c:pt idx="7">
                  <c:v>1965</c:v>
                </c:pt>
                <c:pt idx="8">
                  <c:v>1966</c:v>
                </c:pt>
                <c:pt idx="9">
                  <c:v>1967</c:v>
                </c:pt>
                <c:pt idx="10">
                  <c:v>1968</c:v>
                </c:pt>
                <c:pt idx="11">
                  <c:v>1969</c:v>
                </c:pt>
                <c:pt idx="12">
                  <c:v>1970</c:v>
                </c:pt>
                <c:pt idx="13">
                  <c:v>1971</c:v>
                </c:pt>
                <c:pt idx="14">
                  <c:v>1972</c:v>
                </c:pt>
                <c:pt idx="15">
                  <c:v>1973</c:v>
                </c:pt>
                <c:pt idx="16">
                  <c:v>1974</c:v>
                </c:pt>
                <c:pt idx="17">
                  <c:v>1975</c:v>
                </c:pt>
                <c:pt idx="18">
                  <c:v>1976</c:v>
                </c:pt>
                <c:pt idx="19">
                  <c:v>1977</c:v>
                </c:pt>
                <c:pt idx="20">
                  <c:v>1978</c:v>
                </c:pt>
                <c:pt idx="21">
                  <c:v>1979</c:v>
                </c:pt>
                <c:pt idx="22">
                  <c:v>1980</c:v>
                </c:pt>
                <c:pt idx="23">
                  <c:v>1981</c:v>
                </c:pt>
                <c:pt idx="24">
                  <c:v>1982</c:v>
                </c:pt>
                <c:pt idx="25">
                  <c:v>1983</c:v>
                </c:pt>
                <c:pt idx="26">
                  <c:v>1984</c:v>
                </c:pt>
                <c:pt idx="27">
                  <c:v>1985</c:v>
                </c:pt>
                <c:pt idx="28">
                  <c:v>1986</c:v>
                </c:pt>
                <c:pt idx="29">
                  <c:v>1987</c:v>
                </c:pt>
                <c:pt idx="30">
                  <c:v>1988</c:v>
                </c:pt>
                <c:pt idx="31">
                  <c:v>1989</c:v>
                </c:pt>
                <c:pt idx="32">
                  <c:v>1990</c:v>
                </c:pt>
                <c:pt idx="33">
                  <c:v>1991</c:v>
                </c:pt>
                <c:pt idx="34">
                  <c:v>1992</c:v>
                </c:pt>
                <c:pt idx="35">
                  <c:v>1993</c:v>
                </c:pt>
                <c:pt idx="36">
                  <c:v>1994</c:v>
                </c:pt>
                <c:pt idx="37">
                  <c:v>1995</c:v>
                </c:pt>
                <c:pt idx="38">
                  <c:v>1996</c:v>
                </c:pt>
                <c:pt idx="39">
                  <c:v>1997</c:v>
                </c:pt>
                <c:pt idx="40">
                  <c:v>1998</c:v>
                </c:pt>
                <c:pt idx="41">
                  <c:v>1999</c:v>
                </c:pt>
                <c:pt idx="42">
                  <c:v>2000</c:v>
                </c:pt>
                <c:pt idx="43">
                  <c:v>2001</c:v>
                </c:pt>
                <c:pt idx="44">
                  <c:v>2002</c:v>
                </c:pt>
                <c:pt idx="45">
                  <c:v>2003</c:v>
                </c:pt>
                <c:pt idx="46">
                  <c:v>2004</c:v>
                </c:pt>
                <c:pt idx="47">
                  <c:v>2005</c:v>
                </c:pt>
                <c:pt idx="48">
                  <c:v>2006</c:v>
                </c:pt>
                <c:pt idx="49">
                  <c:v>2007</c:v>
                </c:pt>
                <c:pt idx="50">
                  <c:v>2008</c:v>
                </c:pt>
                <c:pt idx="51">
                  <c:v>2009</c:v>
                </c:pt>
                <c:pt idx="52">
                  <c:v>2010</c:v>
                </c:pt>
              </c:numCache>
            </c:numRef>
          </c:xVal>
          <c:yVal>
            <c:numRef>
              <c:f>Sheet1!$D$62:$D$114</c:f>
              <c:numCache>
                <c:formatCode>General</c:formatCode>
                <c:ptCount val="53"/>
                <c:pt idx="3">
                  <c:v>12</c:v>
                </c:pt>
                <c:pt idx="4">
                  <c:v>12</c:v>
                </c:pt>
                <c:pt idx="5">
                  <c:v>12</c:v>
                </c:pt>
                <c:pt idx="6">
                  <c:v>12</c:v>
                </c:pt>
                <c:pt idx="7">
                  <c:v>12</c:v>
                </c:pt>
                <c:pt idx="8">
                  <c:v>12</c:v>
                </c:pt>
                <c:pt idx="9">
                  <c:v>12</c:v>
                </c:pt>
                <c:pt idx="10">
                  <c:v>12</c:v>
                </c:pt>
                <c:pt idx="11">
                  <c:v>12</c:v>
                </c:pt>
                <c:pt idx="12">
                  <c:v>12</c:v>
                </c:pt>
                <c:pt idx="13">
                  <c:v>12</c:v>
                </c:pt>
                <c:pt idx="14">
                  <c:v>12</c:v>
                </c:pt>
                <c:pt idx="15">
                  <c:v>12</c:v>
                </c:pt>
                <c:pt idx="16">
                  <c:v>12</c:v>
                </c:pt>
                <c:pt idx="17">
                  <c:v>12</c:v>
                </c:pt>
                <c:pt idx="18">
                  <c:v>12</c:v>
                </c:pt>
                <c:pt idx="19">
                  <c:v>13</c:v>
                </c:pt>
                <c:pt idx="20">
                  <c:v>13</c:v>
                </c:pt>
                <c:pt idx="21">
                  <c:v>13</c:v>
                </c:pt>
                <c:pt idx="22">
                  <c:v>13</c:v>
                </c:pt>
                <c:pt idx="23">
                  <c:v>14</c:v>
                </c:pt>
                <c:pt idx="24">
                  <c:v>14</c:v>
                </c:pt>
                <c:pt idx="25">
                  <c:v>16</c:v>
                </c:pt>
                <c:pt idx="26">
                  <c:v>16</c:v>
                </c:pt>
                <c:pt idx="27">
                  <c:v>18</c:v>
                </c:pt>
                <c:pt idx="28">
                  <c:v>18</c:v>
                </c:pt>
                <c:pt idx="29">
                  <c:v>20</c:v>
                </c:pt>
                <c:pt idx="30">
                  <c:v>22</c:v>
                </c:pt>
                <c:pt idx="31">
                  <c:v>25</c:v>
                </c:pt>
                <c:pt idx="32">
                  <c:v>26</c:v>
                </c:pt>
                <c:pt idx="33">
                  <c:v>26</c:v>
                </c:pt>
                <c:pt idx="34">
                  <c:v>26</c:v>
                </c:pt>
                <c:pt idx="35">
                  <c:v>26</c:v>
                </c:pt>
                <c:pt idx="36">
                  <c:v>26</c:v>
                </c:pt>
                <c:pt idx="37">
                  <c:v>26</c:v>
                </c:pt>
                <c:pt idx="38">
                  <c:v>26</c:v>
                </c:pt>
                <c:pt idx="39">
                  <c:v>27</c:v>
                </c:pt>
                <c:pt idx="40">
                  <c:v>27</c:v>
                </c:pt>
                <c:pt idx="41">
                  <c:v>27</c:v>
                </c:pt>
                <c:pt idx="42">
                  <c:v>27</c:v>
                </c:pt>
                <c:pt idx="43">
                  <c:v>27</c:v>
                </c:pt>
                <c:pt idx="44">
                  <c:v>27</c:v>
                </c:pt>
                <c:pt idx="45">
                  <c:v>27</c:v>
                </c:pt>
                <c:pt idx="46">
                  <c:v>28</c:v>
                </c:pt>
                <c:pt idx="47">
                  <c:v>28</c:v>
                </c:pt>
                <c:pt idx="48">
                  <c:v>28</c:v>
                </c:pt>
                <c:pt idx="49">
                  <c:v>28</c:v>
                </c:pt>
                <c:pt idx="50">
                  <c:v>28</c:v>
                </c:pt>
                <c:pt idx="51">
                  <c:v>28</c:v>
                </c:pt>
                <c:pt idx="52">
                  <c:v>28</c:v>
                </c:pt>
              </c:numCache>
            </c:numRef>
          </c:yVal>
        </c:ser>
        <c:ser>
          <c:idx val="1"/>
          <c:order val="1"/>
          <c:tx>
            <c:v>Non Consultative Parties</c:v>
          </c:tx>
          <c:spPr>
            <a:ln w="12700">
              <a:solidFill>
                <a:srgbClr val="FF00FF"/>
              </a:solidFill>
              <a:prstDash val="solid"/>
            </a:ln>
          </c:spPr>
          <c:marker>
            <c:symbol val="square"/>
            <c:size val="5"/>
            <c:spPr>
              <a:solidFill>
                <a:srgbClr val="FF00FF"/>
              </a:solidFill>
              <a:ln>
                <a:solidFill>
                  <a:srgbClr val="FF00FF"/>
                </a:solidFill>
                <a:prstDash val="solid"/>
              </a:ln>
            </c:spPr>
          </c:marker>
          <c:xVal>
            <c:numRef>
              <c:f>Sheet1!$B$62:$B$114</c:f>
              <c:numCache>
                <c:formatCode>General</c:formatCode>
                <c:ptCount val="53"/>
                <c:pt idx="0">
                  <c:v>1958</c:v>
                </c:pt>
                <c:pt idx="1">
                  <c:v>1959</c:v>
                </c:pt>
                <c:pt idx="2">
                  <c:v>1960</c:v>
                </c:pt>
                <c:pt idx="3">
                  <c:v>1961</c:v>
                </c:pt>
                <c:pt idx="4">
                  <c:v>1962</c:v>
                </c:pt>
                <c:pt idx="5">
                  <c:v>1963</c:v>
                </c:pt>
                <c:pt idx="6">
                  <c:v>1964</c:v>
                </c:pt>
                <c:pt idx="7">
                  <c:v>1965</c:v>
                </c:pt>
                <c:pt idx="8">
                  <c:v>1966</c:v>
                </c:pt>
                <c:pt idx="9">
                  <c:v>1967</c:v>
                </c:pt>
                <c:pt idx="10">
                  <c:v>1968</c:v>
                </c:pt>
                <c:pt idx="11">
                  <c:v>1969</c:v>
                </c:pt>
                <c:pt idx="12">
                  <c:v>1970</c:v>
                </c:pt>
                <c:pt idx="13">
                  <c:v>1971</c:v>
                </c:pt>
                <c:pt idx="14">
                  <c:v>1972</c:v>
                </c:pt>
                <c:pt idx="15">
                  <c:v>1973</c:v>
                </c:pt>
                <c:pt idx="16">
                  <c:v>1974</c:v>
                </c:pt>
                <c:pt idx="17">
                  <c:v>1975</c:v>
                </c:pt>
                <c:pt idx="18">
                  <c:v>1976</c:v>
                </c:pt>
                <c:pt idx="19">
                  <c:v>1977</c:v>
                </c:pt>
                <c:pt idx="20">
                  <c:v>1978</c:v>
                </c:pt>
                <c:pt idx="21">
                  <c:v>1979</c:v>
                </c:pt>
                <c:pt idx="22">
                  <c:v>1980</c:v>
                </c:pt>
                <c:pt idx="23">
                  <c:v>1981</c:v>
                </c:pt>
                <c:pt idx="24">
                  <c:v>1982</c:v>
                </c:pt>
                <c:pt idx="25">
                  <c:v>1983</c:v>
                </c:pt>
                <c:pt idx="26">
                  <c:v>1984</c:v>
                </c:pt>
                <c:pt idx="27">
                  <c:v>1985</c:v>
                </c:pt>
                <c:pt idx="28">
                  <c:v>1986</c:v>
                </c:pt>
                <c:pt idx="29">
                  <c:v>1987</c:v>
                </c:pt>
                <c:pt idx="30">
                  <c:v>1988</c:v>
                </c:pt>
                <c:pt idx="31">
                  <c:v>1989</c:v>
                </c:pt>
                <c:pt idx="32">
                  <c:v>1990</c:v>
                </c:pt>
                <c:pt idx="33">
                  <c:v>1991</c:v>
                </c:pt>
                <c:pt idx="34">
                  <c:v>1992</c:v>
                </c:pt>
                <c:pt idx="35">
                  <c:v>1993</c:v>
                </c:pt>
                <c:pt idx="36">
                  <c:v>1994</c:v>
                </c:pt>
                <c:pt idx="37">
                  <c:v>1995</c:v>
                </c:pt>
                <c:pt idx="38">
                  <c:v>1996</c:v>
                </c:pt>
                <c:pt idx="39">
                  <c:v>1997</c:v>
                </c:pt>
                <c:pt idx="40">
                  <c:v>1998</c:v>
                </c:pt>
                <c:pt idx="41">
                  <c:v>1999</c:v>
                </c:pt>
                <c:pt idx="42">
                  <c:v>2000</c:v>
                </c:pt>
                <c:pt idx="43">
                  <c:v>2001</c:v>
                </c:pt>
                <c:pt idx="44">
                  <c:v>2002</c:v>
                </c:pt>
                <c:pt idx="45">
                  <c:v>2003</c:v>
                </c:pt>
                <c:pt idx="46">
                  <c:v>2004</c:v>
                </c:pt>
                <c:pt idx="47">
                  <c:v>2005</c:v>
                </c:pt>
                <c:pt idx="48">
                  <c:v>2006</c:v>
                </c:pt>
                <c:pt idx="49">
                  <c:v>2007</c:v>
                </c:pt>
                <c:pt idx="50">
                  <c:v>2008</c:v>
                </c:pt>
                <c:pt idx="51">
                  <c:v>2009</c:v>
                </c:pt>
                <c:pt idx="52">
                  <c:v>2010</c:v>
                </c:pt>
              </c:numCache>
            </c:numRef>
          </c:xVal>
          <c:yVal>
            <c:numRef>
              <c:f>Sheet1!$E$62:$E$114</c:f>
              <c:numCache>
                <c:formatCode>General</c:formatCode>
                <c:ptCount val="53"/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2</c:v>
                </c:pt>
                <c:pt idx="8">
                  <c:v>2</c:v>
                </c:pt>
                <c:pt idx="9">
                  <c:v>2</c:v>
                </c:pt>
                <c:pt idx="10">
                  <c:v>2</c:v>
                </c:pt>
                <c:pt idx="11">
                  <c:v>2</c:v>
                </c:pt>
                <c:pt idx="12">
                  <c:v>2</c:v>
                </c:pt>
                <c:pt idx="13">
                  <c:v>3</c:v>
                </c:pt>
                <c:pt idx="14">
                  <c:v>3</c:v>
                </c:pt>
                <c:pt idx="15">
                  <c:v>3</c:v>
                </c:pt>
                <c:pt idx="16">
                  <c:v>4</c:v>
                </c:pt>
                <c:pt idx="17">
                  <c:v>6</c:v>
                </c:pt>
                <c:pt idx="18">
                  <c:v>6</c:v>
                </c:pt>
                <c:pt idx="19">
                  <c:v>5</c:v>
                </c:pt>
                <c:pt idx="20">
                  <c:v>6</c:v>
                </c:pt>
                <c:pt idx="21">
                  <c:v>7</c:v>
                </c:pt>
                <c:pt idx="22">
                  <c:v>8</c:v>
                </c:pt>
                <c:pt idx="23">
                  <c:v>9</c:v>
                </c:pt>
                <c:pt idx="24">
                  <c:v>10</c:v>
                </c:pt>
                <c:pt idx="25">
                  <c:v>10</c:v>
                </c:pt>
                <c:pt idx="26">
                  <c:v>14</c:v>
                </c:pt>
                <c:pt idx="27">
                  <c:v>12</c:v>
                </c:pt>
                <c:pt idx="28">
                  <c:v>13</c:v>
                </c:pt>
                <c:pt idx="29">
                  <c:v>16</c:v>
                </c:pt>
                <c:pt idx="30">
                  <c:v>15</c:v>
                </c:pt>
                <c:pt idx="31">
                  <c:v>13</c:v>
                </c:pt>
                <c:pt idx="32">
                  <c:v>12</c:v>
                </c:pt>
                <c:pt idx="33">
                  <c:v>13</c:v>
                </c:pt>
                <c:pt idx="34">
                  <c:v>14</c:v>
                </c:pt>
                <c:pt idx="35">
                  <c:v>16</c:v>
                </c:pt>
                <c:pt idx="36">
                  <c:v>16</c:v>
                </c:pt>
                <c:pt idx="37">
                  <c:v>16</c:v>
                </c:pt>
                <c:pt idx="38">
                  <c:v>17</c:v>
                </c:pt>
                <c:pt idx="39">
                  <c:v>16</c:v>
                </c:pt>
                <c:pt idx="40">
                  <c:v>16</c:v>
                </c:pt>
                <c:pt idx="41">
                  <c:v>17</c:v>
                </c:pt>
                <c:pt idx="42">
                  <c:v>17</c:v>
                </c:pt>
                <c:pt idx="43">
                  <c:v>18</c:v>
                </c:pt>
                <c:pt idx="44">
                  <c:v>18</c:v>
                </c:pt>
                <c:pt idx="45">
                  <c:v>18</c:v>
                </c:pt>
                <c:pt idx="46">
                  <c:v>17</c:v>
                </c:pt>
                <c:pt idx="47">
                  <c:v>17</c:v>
                </c:pt>
                <c:pt idx="48">
                  <c:v>18</c:v>
                </c:pt>
                <c:pt idx="49">
                  <c:v>18</c:v>
                </c:pt>
                <c:pt idx="50">
                  <c:v>19</c:v>
                </c:pt>
                <c:pt idx="51">
                  <c:v>19</c:v>
                </c:pt>
                <c:pt idx="52">
                  <c:v>19</c:v>
                </c:pt>
              </c:numCache>
            </c:numRef>
          </c:yVal>
        </c:ser>
        <c:ser>
          <c:idx val="2"/>
          <c:order val="2"/>
          <c:tx>
            <c:v>SCAR Members</c:v>
          </c:tx>
          <c:spPr>
            <a:ln w="12700">
              <a:solidFill>
                <a:srgbClr val="FFFF00"/>
              </a:solidFill>
              <a:prstDash val="solid"/>
            </a:ln>
          </c:spPr>
          <c:marker>
            <c:symbol val="triangle"/>
            <c:size val="5"/>
            <c:spPr>
              <a:solidFill>
                <a:srgbClr val="FFFF00"/>
              </a:solidFill>
              <a:ln>
                <a:solidFill>
                  <a:srgbClr val="FFFF00"/>
                </a:solidFill>
                <a:prstDash val="solid"/>
              </a:ln>
            </c:spPr>
          </c:marker>
          <c:xVal>
            <c:numRef>
              <c:f>Sheet1!$B$62:$B$114</c:f>
              <c:numCache>
                <c:formatCode>General</c:formatCode>
                <c:ptCount val="53"/>
                <c:pt idx="0">
                  <c:v>1958</c:v>
                </c:pt>
                <c:pt idx="1">
                  <c:v>1959</c:v>
                </c:pt>
                <c:pt idx="2">
                  <c:v>1960</c:v>
                </c:pt>
                <c:pt idx="3">
                  <c:v>1961</c:v>
                </c:pt>
                <c:pt idx="4">
                  <c:v>1962</c:v>
                </c:pt>
                <c:pt idx="5">
                  <c:v>1963</c:v>
                </c:pt>
                <c:pt idx="6">
                  <c:v>1964</c:v>
                </c:pt>
                <c:pt idx="7">
                  <c:v>1965</c:v>
                </c:pt>
                <c:pt idx="8">
                  <c:v>1966</c:v>
                </c:pt>
                <c:pt idx="9">
                  <c:v>1967</c:v>
                </c:pt>
                <c:pt idx="10">
                  <c:v>1968</c:v>
                </c:pt>
                <c:pt idx="11">
                  <c:v>1969</c:v>
                </c:pt>
                <c:pt idx="12">
                  <c:v>1970</c:v>
                </c:pt>
                <c:pt idx="13">
                  <c:v>1971</c:v>
                </c:pt>
                <c:pt idx="14">
                  <c:v>1972</c:v>
                </c:pt>
                <c:pt idx="15">
                  <c:v>1973</c:v>
                </c:pt>
                <c:pt idx="16">
                  <c:v>1974</c:v>
                </c:pt>
                <c:pt idx="17">
                  <c:v>1975</c:v>
                </c:pt>
                <c:pt idx="18">
                  <c:v>1976</c:v>
                </c:pt>
                <c:pt idx="19">
                  <c:v>1977</c:v>
                </c:pt>
                <c:pt idx="20">
                  <c:v>1978</c:v>
                </c:pt>
                <c:pt idx="21">
                  <c:v>1979</c:v>
                </c:pt>
                <c:pt idx="22">
                  <c:v>1980</c:v>
                </c:pt>
                <c:pt idx="23">
                  <c:v>1981</c:v>
                </c:pt>
                <c:pt idx="24">
                  <c:v>1982</c:v>
                </c:pt>
                <c:pt idx="25">
                  <c:v>1983</c:v>
                </c:pt>
                <c:pt idx="26">
                  <c:v>1984</c:v>
                </c:pt>
                <c:pt idx="27">
                  <c:v>1985</c:v>
                </c:pt>
                <c:pt idx="28">
                  <c:v>1986</c:v>
                </c:pt>
                <c:pt idx="29">
                  <c:v>1987</c:v>
                </c:pt>
                <c:pt idx="30">
                  <c:v>1988</c:v>
                </c:pt>
                <c:pt idx="31">
                  <c:v>1989</c:v>
                </c:pt>
                <c:pt idx="32">
                  <c:v>1990</c:v>
                </c:pt>
                <c:pt idx="33">
                  <c:v>1991</c:v>
                </c:pt>
                <c:pt idx="34">
                  <c:v>1992</c:v>
                </c:pt>
                <c:pt idx="35">
                  <c:v>1993</c:v>
                </c:pt>
                <c:pt idx="36">
                  <c:v>1994</c:v>
                </c:pt>
                <c:pt idx="37">
                  <c:v>1995</c:v>
                </c:pt>
                <c:pt idx="38">
                  <c:v>1996</c:v>
                </c:pt>
                <c:pt idx="39">
                  <c:v>1997</c:v>
                </c:pt>
                <c:pt idx="40">
                  <c:v>1998</c:v>
                </c:pt>
                <c:pt idx="41">
                  <c:v>1999</c:v>
                </c:pt>
                <c:pt idx="42">
                  <c:v>2000</c:v>
                </c:pt>
                <c:pt idx="43">
                  <c:v>2001</c:v>
                </c:pt>
                <c:pt idx="44">
                  <c:v>2002</c:v>
                </c:pt>
                <c:pt idx="45">
                  <c:v>2003</c:v>
                </c:pt>
                <c:pt idx="46">
                  <c:v>2004</c:v>
                </c:pt>
                <c:pt idx="47">
                  <c:v>2005</c:v>
                </c:pt>
                <c:pt idx="48">
                  <c:v>2006</c:v>
                </c:pt>
                <c:pt idx="49">
                  <c:v>2007</c:v>
                </c:pt>
                <c:pt idx="50">
                  <c:v>2008</c:v>
                </c:pt>
                <c:pt idx="51">
                  <c:v>2009</c:v>
                </c:pt>
                <c:pt idx="52">
                  <c:v>2010</c:v>
                </c:pt>
              </c:numCache>
            </c:numRef>
          </c:xVal>
          <c:yVal>
            <c:numRef>
              <c:f>Sheet1!$G$62:$G$114</c:f>
              <c:numCache>
                <c:formatCode>General</c:formatCode>
                <c:ptCount val="53"/>
                <c:pt idx="0">
                  <c:v>12</c:v>
                </c:pt>
                <c:pt idx="1">
                  <c:v>12</c:v>
                </c:pt>
                <c:pt idx="2">
                  <c:v>12</c:v>
                </c:pt>
                <c:pt idx="3">
                  <c:v>12</c:v>
                </c:pt>
                <c:pt idx="4">
                  <c:v>12</c:v>
                </c:pt>
                <c:pt idx="5">
                  <c:v>12</c:v>
                </c:pt>
                <c:pt idx="6">
                  <c:v>12</c:v>
                </c:pt>
                <c:pt idx="7">
                  <c:v>12</c:v>
                </c:pt>
                <c:pt idx="8">
                  <c:v>12</c:v>
                </c:pt>
                <c:pt idx="9">
                  <c:v>12</c:v>
                </c:pt>
                <c:pt idx="10">
                  <c:v>12</c:v>
                </c:pt>
                <c:pt idx="11">
                  <c:v>12</c:v>
                </c:pt>
                <c:pt idx="12">
                  <c:v>12</c:v>
                </c:pt>
                <c:pt idx="13">
                  <c:v>12</c:v>
                </c:pt>
                <c:pt idx="14">
                  <c:v>12</c:v>
                </c:pt>
                <c:pt idx="15">
                  <c:v>12</c:v>
                </c:pt>
                <c:pt idx="16">
                  <c:v>12</c:v>
                </c:pt>
                <c:pt idx="17">
                  <c:v>12</c:v>
                </c:pt>
                <c:pt idx="18">
                  <c:v>12</c:v>
                </c:pt>
                <c:pt idx="19">
                  <c:v>12</c:v>
                </c:pt>
                <c:pt idx="20">
                  <c:v>14</c:v>
                </c:pt>
                <c:pt idx="21">
                  <c:v>14</c:v>
                </c:pt>
                <c:pt idx="22">
                  <c:v>15</c:v>
                </c:pt>
                <c:pt idx="23">
                  <c:v>15</c:v>
                </c:pt>
                <c:pt idx="24">
                  <c:v>15</c:v>
                </c:pt>
                <c:pt idx="25">
                  <c:v>15</c:v>
                </c:pt>
                <c:pt idx="26">
                  <c:v>17</c:v>
                </c:pt>
                <c:pt idx="27">
                  <c:v>17</c:v>
                </c:pt>
                <c:pt idx="28">
                  <c:v>18</c:v>
                </c:pt>
                <c:pt idx="29">
                  <c:v>18</c:v>
                </c:pt>
                <c:pt idx="30">
                  <c:v>21</c:v>
                </c:pt>
                <c:pt idx="31">
                  <c:v>21</c:v>
                </c:pt>
                <c:pt idx="32">
                  <c:v>24</c:v>
                </c:pt>
                <c:pt idx="33">
                  <c:v>24</c:v>
                </c:pt>
                <c:pt idx="34">
                  <c:v>25</c:v>
                </c:pt>
                <c:pt idx="35">
                  <c:v>25</c:v>
                </c:pt>
                <c:pt idx="36">
                  <c:v>25</c:v>
                </c:pt>
                <c:pt idx="37">
                  <c:v>25</c:v>
                </c:pt>
                <c:pt idx="38">
                  <c:v>25</c:v>
                </c:pt>
                <c:pt idx="39">
                  <c:v>25</c:v>
                </c:pt>
                <c:pt idx="40">
                  <c:v>26</c:v>
                </c:pt>
                <c:pt idx="41">
                  <c:v>26</c:v>
                </c:pt>
                <c:pt idx="42">
                  <c:v>26</c:v>
                </c:pt>
                <c:pt idx="43">
                  <c:v>26</c:v>
                </c:pt>
                <c:pt idx="44">
                  <c:v>27</c:v>
                </c:pt>
                <c:pt idx="45">
                  <c:v>27</c:v>
                </c:pt>
                <c:pt idx="46">
                  <c:v>28</c:v>
                </c:pt>
                <c:pt idx="47">
                  <c:v>28</c:v>
                </c:pt>
                <c:pt idx="48">
                  <c:v>30</c:v>
                </c:pt>
                <c:pt idx="49">
                  <c:v>30</c:v>
                </c:pt>
                <c:pt idx="50">
                  <c:v>31</c:v>
                </c:pt>
                <c:pt idx="51">
                  <c:v>31</c:v>
                </c:pt>
                <c:pt idx="52">
                  <c:v>31</c:v>
                </c:pt>
              </c:numCache>
            </c:numRef>
          </c:yVal>
        </c:ser>
        <c:ser>
          <c:idx val="3"/>
          <c:order val="3"/>
          <c:tx>
            <c:v>SCAR Associates</c:v>
          </c:tx>
          <c:spPr>
            <a:ln w="12700">
              <a:solidFill>
                <a:srgbClr val="00FFFF"/>
              </a:solidFill>
              <a:prstDash val="solid"/>
            </a:ln>
          </c:spPr>
          <c:marker>
            <c:symbol val="x"/>
            <c:size val="5"/>
            <c:spPr>
              <a:noFill/>
              <a:ln>
                <a:solidFill>
                  <a:srgbClr val="00FFFF"/>
                </a:solidFill>
                <a:prstDash val="solid"/>
              </a:ln>
            </c:spPr>
          </c:marker>
          <c:xVal>
            <c:numRef>
              <c:f>Sheet1!$B$62:$B$114</c:f>
              <c:numCache>
                <c:formatCode>General</c:formatCode>
                <c:ptCount val="53"/>
                <c:pt idx="0">
                  <c:v>1958</c:v>
                </c:pt>
                <c:pt idx="1">
                  <c:v>1959</c:v>
                </c:pt>
                <c:pt idx="2">
                  <c:v>1960</c:v>
                </c:pt>
                <c:pt idx="3">
                  <c:v>1961</c:v>
                </c:pt>
                <c:pt idx="4">
                  <c:v>1962</c:v>
                </c:pt>
                <c:pt idx="5">
                  <c:v>1963</c:v>
                </c:pt>
                <c:pt idx="6">
                  <c:v>1964</c:v>
                </c:pt>
                <c:pt idx="7">
                  <c:v>1965</c:v>
                </c:pt>
                <c:pt idx="8">
                  <c:v>1966</c:v>
                </c:pt>
                <c:pt idx="9">
                  <c:v>1967</c:v>
                </c:pt>
                <c:pt idx="10">
                  <c:v>1968</c:v>
                </c:pt>
                <c:pt idx="11">
                  <c:v>1969</c:v>
                </c:pt>
                <c:pt idx="12">
                  <c:v>1970</c:v>
                </c:pt>
                <c:pt idx="13">
                  <c:v>1971</c:v>
                </c:pt>
                <c:pt idx="14">
                  <c:v>1972</c:v>
                </c:pt>
                <c:pt idx="15">
                  <c:v>1973</c:v>
                </c:pt>
                <c:pt idx="16">
                  <c:v>1974</c:v>
                </c:pt>
                <c:pt idx="17">
                  <c:v>1975</c:v>
                </c:pt>
                <c:pt idx="18">
                  <c:v>1976</c:v>
                </c:pt>
                <c:pt idx="19">
                  <c:v>1977</c:v>
                </c:pt>
                <c:pt idx="20">
                  <c:v>1978</c:v>
                </c:pt>
                <c:pt idx="21">
                  <c:v>1979</c:v>
                </c:pt>
                <c:pt idx="22">
                  <c:v>1980</c:v>
                </c:pt>
                <c:pt idx="23">
                  <c:v>1981</c:v>
                </c:pt>
                <c:pt idx="24">
                  <c:v>1982</c:v>
                </c:pt>
                <c:pt idx="25">
                  <c:v>1983</c:v>
                </c:pt>
                <c:pt idx="26">
                  <c:v>1984</c:v>
                </c:pt>
                <c:pt idx="27">
                  <c:v>1985</c:v>
                </c:pt>
                <c:pt idx="28">
                  <c:v>1986</c:v>
                </c:pt>
                <c:pt idx="29">
                  <c:v>1987</c:v>
                </c:pt>
                <c:pt idx="30">
                  <c:v>1988</c:v>
                </c:pt>
                <c:pt idx="31">
                  <c:v>1989</c:v>
                </c:pt>
                <c:pt idx="32">
                  <c:v>1990</c:v>
                </c:pt>
                <c:pt idx="33">
                  <c:v>1991</c:v>
                </c:pt>
                <c:pt idx="34">
                  <c:v>1992</c:v>
                </c:pt>
                <c:pt idx="35">
                  <c:v>1993</c:v>
                </c:pt>
                <c:pt idx="36">
                  <c:v>1994</c:v>
                </c:pt>
                <c:pt idx="37">
                  <c:v>1995</c:v>
                </c:pt>
                <c:pt idx="38">
                  <c:v>1996</c:v>
                </c:pt>
                <c:pt idx="39">
                  <c:v>1997</c:v>
                </c:pt>
                <c:pt idx="40">
                  <c:v>1998</c:v>
                </c:pt>
                <c:pt idx="41">
                  <c:v>1999</c:v>
                </c:pt>
                <c:pt idx="42">
                  <c:v>2000</c:v>
                </c:pt>
                <c:pt idx="43">
                  <c:v>2001</c:v>
                </c:pt>
                <c:pt idx="44">
                  <c:v>2002</c:v>
                </c:pt>
                <c:pt idx="45">
                  <c:v>2003</c:v>
                </c:pt>
                <c:pt idx="46">
                  <c:v>2004</c:v>
                </c:pt>
                <c:pt idx="47">
                  <c:v>2005</c:v>
                </c:pt>
                <c:pt idx="48">
                  <c:v>2006</c:v>
                </c:pt>
                <c:pt idx="49">
                  <c:v>2007</c:v>
                </c:pt>
                <c:pt idx="50">
                  <c:v>2008</c:v>
                </c:pt>
                <c:pt idx="51">
                  <c:v>2009</c:v>
                </c:pt>
                <c:pt idx="52">
                  <c:v>2010</c:v>
                </c:pt>
              </c:numCache>
            </c:numRef>
          </c:xVal>
          <c:yVal>
            <c:numRef>
              <c:f>Sheet1!$H$62:$H$114</c:f>
              <c:numCache>
                <c:formatCode>General</c:formatCode>
                <c:ptCount val="53"/>
                <c:pt idx="28">
                  <c:v>0</c:v>
                </c:pt>
                <c:pt idx="29">
                  <c:v>7</c:v>
                </c:pt>
                <c:pt idx="30">
                  <c:v>7</c:v>
                </c:pt>
                <c:pt idx="31">
                  <c:v>7</c:v>
                </c:pt>
                <c:pt idx="32">
                  <c:v>4</c:v>
                </c:pt>
                <c:pt idx="33">
                  <c:v>4</c:v>
                </c:pt>
                <c:pt idx="34">
                  <c:v>5</c:v>
                </c:pt>
                <c:pt idx="35">
                  <c:v>5</c:v>
                </c:pt>
                <c:pt idx="36">
                  <c:v>7</c:v>
                </c:pt>
                <c:pt idx="37">
                  <c:v>8</c:v>
                </c:pt>
                <c:pt idx="38">
                  <c:v>7</c:v>
                </c:pt>
                <c:pt idx="39">
                  <c:v>7</c:v>
                </c:pt>
                <c:pt idx="40">
                  <c:v>6</c:v>
                </c:pt>
                <c:pt idx="41">
                  <c:v>6</c:v>
                </c:pt>
                <c:pt idx="42">
                  <c:v>6</c:v>
                </c:pt>
                <c:pt idx="43">
                  <c:v>5</c:v>
                </c:pt>
                <c:pt idx="44">
                  <c:v>4</c:v>
                </c:pt>
                <c:pt idx="45">
                  <c:v>4</c:v>
                </c:pt>
                <c:pt idx="46">
                  <c:v>4</c:v>
                </c:pt>
                <c:pt idx="47">
                  <c:v>4</c:v>
                </c:pt>
                <c:pt idx="48">
                  <c:v>4</c:v>
                </c:pt>
                <c:pt idx="49">
                  <c:v>4</c:v>
                </c:pt>
                <c:pt idx="50">
                  <c:v>4</c:v>
                </c:pt>
                <c:pt idx="51">
                  <c:v>4</c:v>
                </c:pt>
                <c:pt idx="52">
                  <c:v>4</c:v>
                </c:pt>
              </c:numCache>
            </c:numRef>
          </c:yVal>
        </c:ser>
        <c:axId val="122296192"/>
        <c:axId val="122319232"/>
      </c:scatterChart>
      <c:valAx>
        <c:axId val="122296192"/>
        <c:scaling>
          <c:orientation val="minMax"/>
          <c:max val="2015"/>
          <c:min val="1955"/>
        </c:scaling>
        <c:axPos val="b"/>
        <c:title>
          <c:tx>
            <c:rich>
              <a:bodyPr/>
              <a:lstStyle/>
              <a:p>
                <a:pPr>
                  <a:defRPr lang="en-GB" sz="115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GB"/>
                  <a:t>Year</a:t>
                </a:r>
              </a:p>
            </c:rich>
          </c:tx>
          <c:layout>
            <c:manualLayout>
              <c:xMode val="edge"/>
              <c:yMode val="edge"/>
              <c:x val="0.50528212450666632"/>
              <c:y val="0.85208076433753577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lang="en-GB" sz="115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22319232"/>
        <c:crosses val="autoZero"/>
        <c:crossBetween val="midCat"/>
      </c:valAx>
      <c:valAx>
        <c:axId val="122319232"/>
        <c:scaling>
          <c:orientation val="minMax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lang="en-GB" sz="115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GB"/>
                  <a:t>Number of Countries</a:t>
                </a:r>
              </a:p>
            </c:rich>
          </c:tx>
          <c:layout>
            <c:manualLayout>
              <c:xMode val="edge"/>
              <c:yMode val="edge"/>
              <c:x val="2.8169038300023295E-2"/>
              <c:y val="0.30200330887912658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lang="en-GB" sz="115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22296192"/>
        <c:crosses val="autoZero"/>
        <c:crossBetween val="midCat"/>
      </c:valAx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plotArea>
    <c:legend>
      <c:legendPos val="b"/>
      <c:layout>
        <c:manualLayout>
          <c:xMode val="edge"/>
          <c:yMode val="edge"/>
          <c:x val="0.18838044363140602"/>
          <c:y val="0.91371409268021464"/>
          <c:w val="0.69718369792557766"/>
          <c:h val="7.5500827219781755E-2"/>
        </c:manualLayout>
      </c:layout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lang="en-GB" sz="1055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15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FDA5A-86CD-4265-8A23-2689E8CA0AED}" type="datetimeFigureOut">
              <a:rPr lang="en-US" smtClean="0"/>
              <a:pPr/>
              <a:t>11/30/2009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C2D4-16F1-4C1A-9839-C91B4B5CF60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FDA5A-86CD-4265-8A23-2689E8CA0AED}" type="datetimeFigureOut">
              <a:rPr lang="en-US" smtClean="0"/>
              <a:pPr/>
              <a:t>11/30/2009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C2D4-16F1-4C1A-9839-C91B4B5CF60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FDA5A-86CD-4265-8A23-2689E8CA0AED}" type="datetimeFigureOut">
              <a:rPr lang="en-US" smtClean="0"/>
              <a:pPr/>
              <a:t>11/30/2009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C2D4-16F1-4C1A-9839-C91B4B5CF60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FDA5A-86CD-4265-8A23-2689E8CA0AED}" type="datetimeFigureOut">
              <a:rPr lang="en-US" smtClean="0"/>
              <a:pPr/>
              <a:t>11/30/2009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C2D4-16F1-4C1A-9839-C91B4B5CF60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FDA5A-86CD-4265-8A23-2689E8CA0AED}" type="datetimeFigureOut">
              <a:rPr lang="en-US" smtClean="0"/>
              <a:pPr/>
              <a:t>11/30/2009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C2D4-16F1-4C1A-9839-C91B4B5CF60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FDA5A-86CD-4265-8A23-2689E8CA0AED}" type="datetimeFigureOut">
              <a:rPr lang="en-US" smtClean="0"/>
              <a:pPr/>
              <a:t>11/30/2009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C2D4-16F1-4C1A-9839-C91B4B5CF60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FDA5A-86CD-4265-8A23-2689E8CA0AED}" type="datetimeFigureOut">
              <a:rPr lang="en-US" smtClean="0"/>
              <a:pPr/>
              <a:t>11/30/2009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C2D4-16F1-4C1A-9839-C91B4B5CF60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FDA5A-86CD-4265-8A23-2689E8CA0AED}" type="datetimeFigureOut">
              <a:rPr lang="en-US" smtClean="0"/>
              <a:pPr/>
              <a:t>11/30/2009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C2D4-16F1-4C1A-9839-C91B4B5CF60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FDA5A-86CD-4265-8A23-2689E8CA0AED}" type="datetimeFigureOut">
              <a:rPr lang="en-US" smtClean="0"/>
              <a:pPr/>
              <a:t>11/30/2009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C2D4-16F1-4C1A-9839-C91B4B5CF60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FDA5A-86CD-4265-8A23-2689E8CA0AED}" type="datetimeFigureOut">
              <a:rPr lang="en-US" smtClean="0"/>
              <a:pPr/>
              <a:t>11/30/2009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C2D4-16F1-4C1A-9839-C91B4B5CF60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FDA5A-86CD-4265-8A23-2689E8CA0AED}" type="datetimeFigureOut">
              <a:rPr lang="en-US" smtClean="0"/>
              <a:pPr/>
              <a:t>11/30/2009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C2D4-16F1-4C1A-9839-C91B4B5CF60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0FDA5A-86CD-4265-8A23-2689E8CA0AED}" type="datetimeFigureOut">
              <a:rPr lang="en-US" smtClean="0"/>
              <a:pPr/>
              <a:t>11/30/2009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08C2D4-16F1-4C1A-9839-C91B4B5CF60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 descr="BAS-1000603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6486"/>
            <a:ext cx="9144000" cy="71902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57356" y="1000108"/>
            <a:ext cx="70723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solidFill>
                  <a:srgbClr val="FFFF00"/>
                </a:solidFill>
              </a:rPr>
              <a:t>INTERNATIONAL ANTARCTIC SCIENCE:</a:t>
            </a:r>
          </a:p>
          <a:p>
            <a:r>
              <a:rPr lang="en-GB" sz="3600" b="1" dirty="0" smtClean="0">
                <a:solidFill>
                  <a:srgbClr val="FFFF00"/>
                </a:solidFill>
              </a:rPr>
              <a:t>THE SCIENTIFIC COMMITTEE ON ANTARCTIC RESEARCH</a:t>
            </a:r>
            <a:endParaRPr lang="en-GB" sz="3600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57554" y="4214818"/>
            <a:ext cx="51159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D.W.H.WALTON</a:t>
            </a:r>
          </a:p>
          <a:p>
            <a:r>
              <a:rPr lang="en-GB" sz="2800" dirty="0" smtClean="0"/>
              <a:t>BRITISH ANTARCTIC SURVEY</a:t>
            </a:r>
            <a:endParaRPr lang="en-GB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FORMATION OF COMNAP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SCAR Logistics Working Group was never as effective as it should have been</a:t>
            </a:r>
          </a:p>
          <a:p>
            <a:r>
              <a:rPr lang="en-GB" dirty="0" smtClean="0"/>
              <a:t>Appointment of Peter </a:t>
            </a:r>
            <a:r>
              <a:rPr lang="en-GB" dirty="0" err="1" smtClean="0"/>
              <a:t>Wilkness</a:t>
            </a:r>
            <a:r>
              <a:rPr lang="en-GB" dirty="0" smtClean="0"/>
              <a:t> at OPP initiated a change in concert with Jim </a:t>
            </a:r>
            <a:r>
              <a:rPr lang="en-GB" dirty="0" err="1" smtClean="0"/>
              <a:t>Bleasel</a:t>
            </a:r>
            <a:r>
              <a:rPr lang="en-GB" dirty="0" smtClean="0"/>
              <a:t> at AAD</a:t>
            </a:r>
          </a:p>
          <a:p>
            <a:r>
              <a:rPr lang="en-GB" dirty="0" smtClean="0"/>
              <a:t>Establishment of Council of Managers of National Antarctic Programs  was on 15 September  1988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CATALYST FOR CHANGE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In 1998 at  XXV SCAR in </a:t>
            </a:r>
            <a:r>
              <a:rPr lang="en-GB" dirty="0" err="1" smtClean="0"/>
              <a:t>Concepcion</a:t>
            </a:r>
            <a:r>
              <a:rPr lang="en-GB" dirty="0" smtClean="0"/>
              <a:t> revolt was in the air</a:t>
            </a:r>
          </a:p>
          <a:p>
            <a:r>
              <a:rPr lang="en-GB" dirty="0" smtClean="0"/>
              <a:t>Chris </a:t>
            </a:r>
            <a:r>
              <a:rPr lang="en-GB" dirty="0" err="1" smtClean="0"/>
              <a:t>Rapley</a:t>
            </a:r>
            <a:r>
              <a:rPr lang="en-GB" dirty="0" smtClean="0"/>
              <a:t> (UK) and </a:t>
            </a:r>
            <a:r>
              <a:rPr lang="en-GB" dirty="0" err="1" smtClean="0"/>
              <a:t>Jörn</a:t>
            </a:r>
            <a:r>
              <a:rPr lang="en-GB" dirty="0" smtClean="0"/>
              <a:t> </a:t>
            </a:r>
            <a:r>
              <a:rPr lang="en-GB" dirty="0" err="1" smtClean="0"/>
              <a:t>Thiede</a:t>
            </a:r>
            <a:r>
              <a:rPr lang="en-GB" dirty="0" smtClean="0"/>
              <a:t> (Germany) both challenged the structure and methods of SCAR as outdated</a:t>
            </a:r>
          </a:p>
          <a:p>
            <a:r>
              <a:rPr lang="en-GB" dirty="0" smtClean="0"/>
              <a:t>Ad Hoc Review Committee established (chaired by Phil Smith) reported in 2000 with 20 Recommendations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RECOMMENDATIONS FOR CHANGE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Be more assertive - including at the ATCM</a:t>
            </a:r>
          </a:p>
          <a:p>
            <a:r>
              <a:rPr lang="en-GB" dirty="0" smtClean="0"/>
              <a:t>Four delegate-level committees to run SCAR</a:t>
            </a:r>
          </a:p>
          <a:p>
            <a:r>
              <a:rPr lang="en-GB" dirty="0" smtClean="0"/>
              <a:t>Appoint an Executive Director</a:t>
            </a:r>
          </a:p>
          <a:p>
            <a:r>
              <a:rPr lang="en-GB" dirty="0" smtClean="0"/>
              <a:t>Delegates should have current scientific expertise</a:t>
            </a:r>
          </a:p>
          <a:p>
            <a:r>
              <a:rPr lang="en-GB" dirty="0" smtClean="0"/>
              <a:t>Seek more funding and promote young people</a:t>
            </a:r>
          </a:p>
          <a:p>
            <a:r>
              <a:rPr lang="en-GB" dirty="0" smtClean="0"/>
              <a:t>Improve communications internally and externally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PRIORITISING THE SCIENCE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Establishment of major new science programmes  with time limits and international review</a:t>
            </a:r>
          </a:p>
          <a:p>
            <a:r>
              <a:rPr lang="en-GB" dirty="0" smtClean="0"/>
              <a:t>Establishment of Action Groups to develop specific initiatives</a:t>
            </a:r>
          </a:p>
          <a:p>
            <a:r>
              <a:rPr lang="en-GB" dirty="0" smtClean="0"/>
              <a:t>Establishment of bursaries to help young scientists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GB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ACHIEVEMENTS</a:t>
            </a:r>
            <a:r>
              <a:rPr lang="en-GB" dirty="0" smtClean="0"/>
              <a:t> </a:t>
            </a:r>
            <a:r>
              <a:rPr lang="en-GB" dirty="0" smtClean="0">
                <a:solidFill>
                  <a:srgbClr val="C00000"/>
                </a:solidFill>
              </a:rPr>
              <a:t>- SCIENCE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00034" y="1600200"/>
            <a:ext cx="8215370" cy="4525963"/>
          </a:xfrm>
        </p:spPr>
        <p:txBody>
          <a:bodyPr>
            <a:normAutofit fontScale="92500"/>
          </a:bodyPr>
          <a:lstStyle/>
          <a:p>
            <a:r>
              <a:rPr lang="en-GB" dirty="0" smtClean="0"/>
              <a:t>Prince of Asturias Prize in 2002</a:t>
            </a:r>
          </a:p>
          <a:p>
            <a:r>
              <a:rPr lang="en-GB" dirty="0" smtClean="0"/>
              <a:t>Science basis for establishing CCAS and CCAMLR</a:t>
            </a:r>
          </a:p>
          <a:p>
            <a:r>
              <a:rPr lang="en-GB" dirty="0" smtClean="0"/>
              <a:t>Major input to all Treaty conservation legislation</a:t>
            </a:r>
          </a:p>
          <a:p>
            <a:r>
              <a:rPr lang="en-GB" dirty="0" smtClean="0"/>
              <a:t>Environmental monitoring</a:t>
            </a:r>
          </a:p>
          <a:p>
            <a:r>
              <a:rPr lang="en-GB" dirty="0" smtClean="0"/>
              <a:t>Antarctic forecasting manual</a:t>
            </a:r>
          </a:p>
          <a:p>
            <a:r>
              <a:rPr lang="en-GB" dirty="0" smtClean="0"/>
              <a:t>Antarctic climate &amp; environment</a:t>
            </a:r>
          </a:p>
          <a:p>
            <a:r>
              <a:rPr lang="en-GB" dirty="0" err="1" smtClean="0"/>
              <a:t>Subglacial</a:t>
            </a:r>
            <a:r>
              <a:rPr lang="en-GB" dirty="0" smtClean="0"/>
              <a:t> lakes</a:t>
            </a:r>
          </a:p>
          <a:p>
            <a:r>
              <a:rPr lang="en-GB" dirty="0" smtClean="0"/>
              <a:t>Open Science meetings</a:t>
            </a:r>
          </a:p>
          <a:p>
            <a:endParaRPr lang="en-GB" dirty="0" smtClean="0"/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4414" y="714356"/>
            <a:ext cx="75009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ACHIEVEMENTS</a:t>
            </a:r>
            <a:r>
              <a:rPr lang="en-GB" sz="4400" dirty="0" smtClean="0"/>
              <a:t>  </a:t>
            </a:r>
            <a:r>
              <a:rPr lang="en-GB" sz="4400" dirty="0" smtClean="0">
                <a:solidFill>
                  <a:srgbClr val="C00000"/>
                </a:solidFill>
              </a:rPr>
              <a:t>- RESOURCES</a:t>
            </a:r>
            <a:endParaRPr lang="en-GB" sz="4400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57290" y="2143116"/>
            <a:ext cx="6715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428728" y="1643050"/>
            <a:ext cx="635798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Maps of the sub-ice topography (BEDMAP)</a:t>
            </a:r>
          </a:p>
          <a:p>
            <a:r>
              <a:rPr lang="en-GB" sz="2800" dirty="0" smtClean="0"/>
              <a:t>International seismic data library</a:t>
            </a:r>
          </a:p>
          <a:p>
            <a:r>
              <a:rPr lang="en-GB" sz="2800" dirty="0" smtClean="0"/>
              <a:t>Marine benthos database (MARBIN)</a:t>
            </a:r>
          </a:p>
          <a:p>
            <a:r>
              <a:rPr lang="en-GB" sz="2800" dirty="0" smtClean="0"/>
              <a:t>Antarctic Terrestrial Biodiversity Database</a:t>
            </a:r>
          </a:p>
          <a:p>
            <a:r>
              <a:rPr lang="en-GB" sz="2800" dirty="0" smtClean="0"/>
              <a:t>Digital maps of Antarctica (ADD)</a:t>
            </a:r>
          </a:p>
          <a:p>
            <a:r>
              <a:rPr lang="en-GB" sz="2800" dirty="0" smtClean="0"/>
              <a:t>Geodetic Control Database</a:t>
            </a:r>
          </a:p>
          <a:p>
            <a:r>
              <a:rPr lang="en-GB" sz="2800" dirty="0" smtClean="0"/>
              <a:t>Antarctic map catalogue</a:t>
            </a:r>
          </a:p>
          <a:p>
            <a:r>
              <a:rPr lang="en-GB" sz="2800" dirty="0" smtClean="0"/>
              <a:t>Antarctic composite gazetteer</a:t>
            </a:r>
          </a:p>
          <a:p>
            <a:r>
              <a:rPr lang="en-GB" sz="2800" dirty="0" smtClean="0"/>
              <a:t>Antarctic Master Directory &amp; National Antarctic Data Centres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SCAR FORMAL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Content Placeholder 3" descr="XIII SCAR 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5852" y="1285860"/>
            <a:ext cx="7035095" cy="424781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SCAR FORMAL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Content Placeholder 3" descr="XIII SCAR 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837" y="1357298"/>
            <a:ext cx="7035095" cy="4247815"/>
          </a:xfrm>
        </p:spPr>
      </p:pic>
      <p:pic>
        <p:nvPicPr>
          <p:cNvPr id="5" name="Content Placeholder 7" descr="SCAR23 (Rome)_PAC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662" y="1714488"/>
            <a:ext cx="6715172" cy="4720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SCAR FORMAL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Content Placeholder 3" descr="XIII SCAR 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837" y="1357298"/>
            <a:ext cx="7035095" cy="4247815"/>
          </a:xfrm>
        </p:spPr>
      </p:pic>
      <p:pic>
        <p:nvPicPr>
          <p:cNvPr id="5" name="Content Placeholder 7" descr="SCAR23 (Rome)_PAC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662" y="1714488"/>
            <a:ext cx="6109166" cy="42945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Content Placeholder 3" descr="X SCAR del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5919" y="2214553"/>
            <a:ext cx="6500858" cy="45257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SCAR INFORMAL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Content Placeholder 3" descr="XIII SCAR b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8780" y="1977993"/>
            <a:ext cx="5806440" cy="377037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The Beginnings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The initiation of the International Geophysical Year by International Council of Scientific Unions (ICSU)</a:t>
            </a:r>
          </a:p>
          <a:p>
            <a:r>
              <a:rPr lang="en-GB" dirty="0" smtClean="0"/>
              <a:t>The importance of Space and Antarctica as new frontiers</a:t>
            </a:r>
          </a:p>
          <a:p>
            <a:r>
              <a:rPr lang="en-GB" dirty="0" smtClean="0"/>
              <a:t>The opportunity for countries to work together</a:t>
            </a:r>
          </a:p>
          <a:p>
            <a:r>
              <a:rPr lang="en-GB" dirty="0" smtClean="0"/>
              <a:t>The chance to use science for diplomacy in the Cold War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SCAR MARCHING SONG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fontScale="40000" lnSpcReduction="20000"/>
          </a:bodyPr>
          <a:lstStyle/>
          <a:p>
            <a:pPr>
              <a:buNone/>
            </a:pPr>
            <a:r>
              <a:rPr lang="en-GB" dirty="0" smtClean="0"/>
              <a:t>	</a:t>
            </a:r>
            <a:r>
              <a:rPr lang="en-GB" sz="4000" dirty="0" smtClean="0"/>
              <a:t>We are the men of SCAR, we are </a:t>
            </a:r>
            <a:br>
              <a:rPr lang="en-GB" sz="4000" dirty="0" smtClean="0"/>
            </a:br>
            <a:r>
              <a:rPr lang="en-GB" sz="4000" dirty="0" smtClean="0"/>
              <a:t>Antarctic is fraternity. </a:t>
            </a:r>
            <a:br>
              <a:rPr lang="en-GB" sz="4000" dirty="0" smtClean="0"/>
            </a:br>
            <a:r>
              <a:rPr lang="en-GB" sz="4000" dirty="0" smtClean="0"/>
              <a:t>We leave our homes for many months, </a:t>
            </a:r>
            <a:br>
              <a:rPr lang="en-GB" sz="4000" dirty="0" smtClean="0"/>
            </a:br>
            <a:r>
              <a:rPr lang="en-GB" sz="4000" dirty="0" smtClean="0"/>
              <a:t>'Way from women's liberty. </a:t>
            </a:r>
          </a:p>
          <a:p>
            <a:endParaRPr lang="en-GB" sz="4000" dirty="0" smtClean="0"/>
          </a:p>
          <a:p>
            <a:pPr>
              <a:buNone/>
            </a:pPr>
            <a:r>
              <a:rPr lang="en-GB" sz="4000" dirty="0" smtClean="0"/>
              <a:t>	Twelve nations all have delegates </a:t>
            </a:r>
            <a:br>
              <a:rPr lang="en-GB" sz="4000" dirty="0" smtClean="0"/>
            </a:br>
            <a:r>
              <a:rPr lang="en-GB" sz="4000" dirty="0" smtClean="0"/>
              <a:t>From South to Northern clime; </a:t>
            </a:r>
            <a:br>
              <a:rPr lang="en-GB" sz="4000" dirty="0" smtClean="0"/>
            </a:br>
            <a:r>
              <a:rPr lang="en-GB" sz="4000" dirty="0" smtClean="0"/>
              <a:t>The list is an impressive one, </a:t>
            </a:r>
            <a:br>
              <a:rPr lang="en-GB" sz="4000" dirty="0" smtClean="0"/>
            </a:br>
            <a:r>
              <a:rPr lang="en-GB" sz="4000" dirty="0" smtClean="0"/>
              <a:t>We're meeting all the time. </a:t>
            </a:r>
          </a:p>
          <a:p>
            <a:pPr>
              <a:buNone/>
            </a:pPr>
            <a:r>
              <a:rPr lang="en-GB" sz="4000" dirty="0" smtClean="0"/>
              <a:t/>
            </a:r>
            <a:br>
              <a:rPr lang="en-GB" sz="4000" dirty="0" smtClean="0"/>
            </a:br>
            <a:r>
              <a:rPr lang="en-GB" sz="4000" dirty="0" smtClean="0"/>
              <a:t>We've working groups and specialists, </a:t>
            </a:r>
            <a:br>
              <a:rPr lang="en-GB" sz="4000" dirty="0" smtClean="0"/>
            </a:br>
            <a:r>
              <a:rPr lang="en-GB" sz="4000" dirty="0" smtClean="0"/>
              <a:t>Symposia, and the lot; </a:t>
            </a:r>
            <a:br>
              <a:rPr lang="en-GB" sz="4000" dirty="0" smtClean="0"/>
            </a:br>
            <a:r>
              <a:rPr lang="en-GB" sz="4000" dirty="0" smtClean="0"/>
              <a:t>Our membership is limited </a:t>
            </a:r>
            <a:br>
              <a:rPr lang="en-GB" sz="4000" dirty="0" smtClean="0"/>
            </a:br>
            <a:r>
              <a:rPr lang="en-GB" sz="4000" dirty="0" smtClean="0"/>
              <a:t>A more exclusive bunch there's not. </a:t>
            </a:r>
          </a:p>
          <a:p>
            <a:pPr>
              <a:buNone/>
            </a:pPr>
            <a:endParaRPr lang="en-GB" sz="4000" dirty="0" smtClean="0"/>
          </a:p>
          <a:p>
            <a:pPr>
              <a:buNone/>
            </a:pPr>
            <a:r>
              <a:rPr lang="en-GB" sz="4000" dirty="0" smtClean="0"/>
              <a:t>	Our meetings are away from home; </a:t>
            </a:r>
            <a:br>
              <a:rPr lang="en-GB" sz="4000" dirty="0" smtClean="0"/>
            </a:br>
            <a:r>
              <a:rPr lang="en-GB" sz="4000" dirty="0" smtClean="0"/>
              <a:t>There's a reason, don't you see? </a:t>
            </a:r>
            <a:br>
              <a:rPr lang="en-GB" sz="4000" dirty="0" smtClean="0"/>
            </a:br>
            <a:r>
              <a:rPr lang="en-GB" sz="4000" dirty="0" smtClean="0"/>
              <a:t>At home we're just a bunch of blokes, </a:t>
            </a:r>
            <a:br>
              <a:rPr lang="en-GB" sz="4000" dirty="0" smtClean="0"/>
            </a:br>
            <a:r>
              <a:rPr lang="en-GB" sz="4000" dirty="0" smtClean="0"/>
              <a:t>But here -- we're company. </a:t>
            </a:r>
          </a:p>
          <a:p>
            <a:pPr>
              <a:buNone/>
            </a:pPr>
            <a:r>
              <a:rPr lang="en-GB" sz="3500" dirty="0" smtClean="0"/>
              <a:t>] </a:t>
            </a:r>
          </a:p>
          <a:p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40000" lnSpcReduction="20000"/>
          </a:bodyPr>
          <a:lstStyle/>
          <a:p>
            <a:pPr>
              <a:buNone/>
            </a:pPr>
            <a:r>
              <a:rPr lang="en-GB" dirty="0" smtClean="0"/>
              <a:t>	</a:t>
            </a:r>
            <a:r>
              <a:rPr lang="en-GB" sz="4000" dirty="0" smtClean="0"/>
              <a:t>The met boys are a happy lot. </a:t>
            </a:r>
            <a:br>
              <a:rPr lang="en-GB" sz="4000" dirty="0" smtClean="0"/>
            </a:br>
            <a:r>
              <a:rPr lang="en-GB" sz="4000" dirty="0" smtClean="0"/>
              <a:t>They look up in the sky. </a:t>
            </a:r>
            <a:br>
              <a:rPr lang="en-GB" sz="4000" dirty="0" smtClean="0"/>
            </a:br>
            <a:r>
              <a:rPr lang="en-GB" sz="4000" dirty="0" smtClean="0"/>
              <a:t>And though it’s ninety-nine below, </a:t>
            </a:r>
            <a:br>
              <a:rPr lang="en-GB" sz="4000" dirty="0" smtClean="0"/>
            </a:br>
            <a:r>
              <a:rPr lang="en-GB" sz="4000" dirty="0" smtClean="0"/>
              <a:t>They never wonder why. </a:t>
            </a:r>
          </a:p>
          <a:p>
            <a:pPr>
              <a:buNone/>
            </a:pPr>
            <a:r>
              <a:rPr lang="en-GB" sz="4000" dirty="0" smtClean="0"/>
              <a:t> </a:t>
            </a:r>
          </a:p>
          <a:p>
            <a:pPr>
              <a:buNone/>
            </a:pPr>
            <a:r>
              <a:rPr lang="en-GB" sz="4000" dirty="0" smtClean="0"/>
              <a:t>	Geophysicists do a job, </a:t>
            </a:r>
            <a:br>
              <a:rPr lang="en-GB" sz="4000" dirty="0" smtClean="0"/>
            </a:br>
            <a:r>
              <a:rPr lang="en-GB" sz="4000" dirty="0" smtClean="0"/>
              <a:t>They measure sound through ice, </a:t>
            </a:r>
            <a:br>
              <a:rPr lang="en-GB" sz="4000" dirty="0" smtClean="0"/>
            </a:br>
            <a:r>
              <a:rPr lang="en-GB" sz="4000" dirty="0" smtClean="0"/>
              <a:t>And when you see </a:t>
            </a:r>
            <a:r>
              <a:rPr lang="en-GB" sz="4000" dirty="0" err="1" smtClean="0"/>
              <a:t>th</a:t>
            </a:r>
            <a:r>
              <a:rPr lang="en-GB" sz="4000" dirty="0" smtClean="0"/>
              <a:t>’ results they get, </a:t>
            </a:r>
            <a:br>
              <a:rPr lang="en-GB" sz="4000" dirty="0" smtClean="0"/>
            </a:br>
            <a:r>
              <a:rPr lang="en-GB" sz="4000" dirty="0" smtClean="0"/>
              <a:t>It’s the same as shaking dice. </a:t>
            </a:r>
          </a:p>
          <a:p>
            <a:pPr>
              <a:buNone/>
            </a:pPr>
            <a:r>
              <a:rPr lang="en-GB" sz="4000" dirty="0" smtClean="0"/>
              <a:t> </a:t>
            </a:r>
          </a:p>
          <a:p>
            <a:pPr>
              <a:buNone/>
            </a:pPr>
            <a:r>
              <a:rPr lang="en-GB" sz="4000" dirty="0" smtClean="0"/>
              <a:t>	The Ross Ice Shelf has got to go, </a:t>
            </a:r>
            <a:br>
              <a:rPr lang="en-GB" sz="4000" dirty="0" smtClean="0"/>
            </a:br>
            <a:r>
              <a:rPr lang="en-GB" sz="4000" dirty="0" smtClean="0"/>
              <a:t>It’s been around too long, </a:t>
            </a:r>
            <a:br>
              <a:rPr lang="en-GB" sz="4000" dirty="0" smtClean="0"/>
            </a:br>
            <a:r>
              <a:rPr lang="en-GB" sz="4000" dirty="0" smtClean="0"/>
              <a:t>While we watch it disintegrate </a:t>
            </a:r>
            <a:br>
              <a:rPr lang="en-GB" sz="4000" dirty="0" smtClean="0"/>
            </a:br>
            <a:r>
              <a:rPr lang="en-GB" sz="4000" dirty="0" smtClean="0"/>
              <a:t>We’ll sing our happy song. </a:t>
            </a:r>
          </a:p>
          <a:p>
            <a:pPr>
              <a:buNone/>
            </a:pPr>
            <a:r>
              <a:rPr lang="en-GB" sz="4000" dirty="0" smtClean="0"/>
              <a:t> </a:t>
            </a:r>
          </a:p>
          <a:p>
            <a:pPr>
              <a:buNone/>
            </a:pPr>
            <a:r>
              <a:rPr lang="en-GB" sz="4000" dirty="0" smtClean="0"/>
              <a:t>	Geologists break rocks all day </a:t>
            </a:r>
            <a:br>
              <a:rPr lang="en-GB" sz="4000" dirty="0" smtClean="0"/>
            </a:br>
            <a:r>
              <a:rPr lang="en-GB" sz="4000" dirty="0" smtClean="0"/>
              <a:t>They work very hard, indeed. </a:t>
            </a:r>
            <a:br>
              <a:rPr lang="en-GB" sz="4000" dirty="0" smtClean="0"/>
            </a:br>
            <a:r>
              <a:rPr lang="en-GB" sz="4000" dirty="0" smtClean="0"/>
              <a:t>They climb the mountains and scale the peaks, </a:t>
            </a:r>
            <a:br>
              <a:rPr lang="en-GB" sz="4000" dirty="0" smtClean="0"/>
            </a:br>
            <a:r>
              <a:rPr lang="en-GB" sz="4000" dirty="0" smtClean="0"/>
              <a:t>All knowledge to impede. 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SCAR Exec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82" y="285728"/>
            <a:ext cx="8670727" cy="61273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SCAR EXECUTIVE  IN SESSION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Content Placeholder 3" descr="Exec 2007 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41" y="1600200"/>
            <a:ext cx="60487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SCAR AT THE ATCM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Content Placeholder 3" descr="ATCM 0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4349" y="1178680"/>
            <a:ext cx="7215238" cy="541142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MEMBERSHIP OF SCAR &amp; TREATY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PROBLEMS  &amp; SOLUTIONS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In many countries National Committees have proved inadequate</a:t>
            </a:r>
          </a:p>
          <a:p>
            <a:pPr>
              <a:buNone/>
            </a:pPr>
            <a:r>
              <a:rPr lang="en-GB" dirty="0" smtClean="0"/>
              <a:t>	</a:t>
            </a:r>
            <a:r>
              <a:rPr lang="en-GB" dirty="0" smtClean="0">
                <a:solidFill>
                  <a:srgbClr val="FF0000"/>
                </a:solidFill>
              </a:rPr>
              <a:t>Improved communications via web site and program groups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PROBLEMS  &amp; SOLUTIONS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In many countries National Committees have proved inadequate</a:t>
            </a:r>
          </a:p>
          <a:p>
            <a:pPr>
              <a:buNone/>
            </a:pPr>
            <a:r>
              <a:rPr lang="en-GB" dirty="0" smtClean="0"/>
              <a:t>	</a:t>
            </a:r>
            <a:r>
              <a:rPr lang="en-GB" dirty="0" smtClean="0">
                <a:solidFill>
                  <a:srgbClr val="FF0000"/>
                </a:solidFill>
              </a:rPr>
              <a:t>Improved communications via web site and program groups</a:t>
            </a:r>
          </a:p>
          <a:p>
            <a:r>
              <a:rPr lang="en-GB" dirty="0" smtClean="0"/>
              <a:t>Inadequate funding and staffing</a:t>
            </a:r>
          </a:p>
          <a:p>
            <a:pPr>
              <a:buNone/>
            </a:pPr>
            <a:r>
              <a:rPr lang="en-GB" dirty="0" smtClean="0"/>
              <a:t>	</a:t>
            </a:r>
            <a:r>
              <a:rPr lang="en-GB" dirty="0" smtClean="0">
                <a:solidFill>
                  <a:srgbClr val="FF0000"/>
                </a:solidFill>
              </a:rPr>
              <a:t>Executive Director, interns &amp; better funding</a:t>
            </a:r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PROBLEMS  &amp; SOLUTIONS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 smtClean="0"/>
              <a:t>In many countries National Committees have proved inadequate</a:t>
            </a:r>
          </a:p>
          <a:p>
            <a:pPr>
              <a:buNone/>
            </a:pPr>
            <a:r>
              <a:rPr lang="en-GB" dirty="0" smtClean="0"/>
              <a:t>	</a:t>
            </a:r>
            <a:r>
              <a:rPr lang="en-GB" dirty="0" smtClean="0">
                <a:solidFill>
                  <a:srgbClr val="FF0000"/>
                </a:solidFill>
              </a:rPr>
              <a:t>Improved communications via web site and program groups</a:t>
            </a:r>
          </a:p>
          <a:p>
            <a:r>
              <a:rPr lang="en-GB" dirty="0" smtClean="0"/>
              <a:t>Inadequate funding and staffing</a:t>
            </a:r>
          </a:p>
          <a:p>
            <a:pPr>
              <a:buNone/>
            </a:pPr>
            <a:r>
              <a:rPr lang="en-GB" dirty="0" smtClean="0"/>
              <a:t>	</a:t>
            </a:r>
            <a:r>
              <a:rPr lang="en-GB" dirty="0" smtClean="0">
                <a:solidFill>
                  <a:srgbClr val="FF0000"/>
                </a:solidFill>
              </a:rPr>
              <a:t>Executive Director, interns &amp; better funding</a:t>
            </a:r>
          </a:p>
          <a:p>
            <a:r>
              <a:rPr lang="en-GB" dirty="0" smtClean="0"/>
              <a:t>Inadequate systems for governance and management</a:t>
            </a:r>
          </a:p>
          <a:p>
            <a:pPr>
              <a:buNone/>
            </a:pPr>
            <a:r>
              <a:rPr lang="en-GB" dirty="0" smtClean="0"/>
              <a:t>	</a:t>
            </a:r>
            <a:r>
              <a:rPr lang="en-GB" dirty="0" smtClean="0">
                <a:solidFill>
                  <a:srgbClr val="FF0000"/>
                </a:solidFill>
              </a:rPr>
              <a:t>Inclusion of key Chairs in Exec meetings and cross discipline meetings of Programme leaders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PROBLEMS  &amp; SOLUTIONS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 smtClean="0"/>
              <a:t>In many countries National Committees have proved inadequate</a:t>
            </a:r>
          </a:p>
          <a:p>
            <a:pPr>
              <a:buNone/>
            </a:pPr>
            <a:r>
              <a:rPr lang="en-GB" dirty="0" smtClean="0"/>
              <a:t>	</a:t>
            </a:r>
            <a:r>
              <a:rPr lang="en-GB" dirty="0" smtClean="0">
                <a:solidFill>
                  <a:srgbClr val="FF0000"/>
                </a:solidFill>
              </a:rPr>
              <a:t>Improved communications via web site and program groups</a:t>
            </a:r>
          </a:p>
          <a:p>
            <a:r>
              <a:rPr lang="en-GB" dirty="0" smtClean="0"/>
              <a:t>Inadequate funding and staffing</a:t>
            </a:r>
          </a:p>
          <a:p>
            <a:pPr>
              <a:buNone/>
            </a:pPr>
            <a:r>
              <a:rPr lang="en-GB" dirty="0" smtClean="0"/>
              <a:t>	</a:t>
            </a:r>
            <a:r>
              <a:rPr lang="en-GB" dirty="0" smtClean="0">
                <a:solidFill>
                  <a:srgbClr val="FF0000"/>
                </a:solidFill>
              </a:rPr>
              <a:t>Executive Director, interns &amp; better funding</a:t>
            </a:r>
          </a:p>
          <a:p>
            <a:r>
              <a:rPr lang="en-GB" dirty="0" smtClean="0"/>
              <a:t>Inadequate systems for governance and management</a:t>
            </a:r>
          </a:p>
          <a:p>
            <a:pPr>
              <a:buNone/>
            </a:pPr>
            <a:r>
              <a:rPr lang="en-GB" dirty="0" smtClean="0"/>
              <a:t>	</a:t>
            </a:r>
            <a:r>
              <a:rPr lang="en-GB" dirty="0" smtClean="0">
                <a:solidFill>
                  <a:srgbClr val="FF0000"/>
                </a:solidFill>
              </a:rPr>
              <a:t>Inclusion of key Chairs in Exec meetings and cross discipline meetings of Programme leaders</a:t>
            </a:r>
          </a:p>
          <a:p>
            <a:r>
              <a:rPr lang="en-GB" dirty="0" smtClean="0"/>
              <a:t>Inadequate Antarctic expertise  of some delegates</a:t>
            </a:r>
          </a:p>
          <a:p>
            <a:pPr>
              <a:buNone/>
            </a:pPr>
            <a:r>
              <a:rPr lang="en-GB" dirty="0" smtClean="0"/>
              <a:t>	</a:t>
            </a:r>
            <a:r>
              <a:rPr lang="en-GB" dirty="0" smtClean="0">
                <a:solidFill>
                  <a:srgbClr val="FF0000"/>
                </a:solidFill>
              </a:rPr>
              <a:t>More experienced and engaged delegates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PROBLEMS  &amp; SOLUTIONS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 smtClean="0"/>
              <a:t>In many countries National Committees proved inadequate</a:t>
            </a:r>
          </a:p>
          <a:p>
            <a:pPr>
              <a:buNone/>
            </a:pPr>
            <a:r>
              <a:rPr lang="en-GB" dirty="0" smtClean="0"/>
              <a:t>	</a:t>
            </a:r>
            <a:r>
              <a:rPr lang="en-GB" dirty="0" smtClean="0">
                <a:solidFill>
                  <a:srgbClr val="FF0000"/>
                </a:solidFill>
              </a:rPr>
              <a:t>Improved communications via web site and program groups</a:t>
            </a:r>
          </a:p>
          <a:p>
            <a:r>
              <a:rPr lang="en-GB" dirty="0" smtClean="0"/>
              <a:t>Inadequate funding and staffing</a:t>
            </a:r>
          </a:p>
          <a:p>
            <a:pPr>
              <a:buNone/>
            </a:pPr>
            <a:r>
              <a:rPr lang="en-GB" dirty="0" smtClean="0"/>
              <a:t>	</a:t>
            </a:r>
            <a:r>
              <a:rPr lang="en-GB" dirty="0" smtClean="0">
                <a:solidFill>
                  <a:srgbClr val="FF0000"/>
                </a:solidFill>
              </a:rPr>
              <a:t>Executive Director, interns &amp; better funding</a:t>
            </a:r>
          </a:p>
          <a:p>
            <a:r>
              <a:rPr lang="en-GB" dirty="0" smtClean="0"/>
              <a:t>Inadequate systems for governance and management</a:t>
            </a:r>
          </a:p>
          <a:p>
            <a:pPr>
              <a:buNone/>
            </a:pPr>
            <a:r>
              <a:rPr lang="en-GB" dirty="0" smtClean="0"/>
              <a:t>	</a:t>
            </a:r>
            <a:r>
              <a:rPr lang="en-GB" dirty="0" smtClean="0">
                <a:solidFill>
                  <a:srgbClr val="FF0000"/>
                </a:solidFill>
              </a:rPr>
              <a:t>Inclusion of key Chairs in Exec meetings and cross discipline meetings of Programme leaders</a:t>
            </a:r>
          </a:p>
          <a:p>
            <a:r>
              <a:rPr lang="en-GB" dirty="0" smtClean="0"/>
              <a:t>Inadequate Antarctic expertise  of some delegates</a:t>
            </a:r>
          </a:p>
          <a:p>
            <a:pPr>
              <a:buNone/>
            </a:pPr>
            <a:r>
              <a:rPr lang="en-GB" dirty="0" smtClean="0"/>
              <a:t>	</a:t>
            </a:r>
            <a:r>
              <a:rPr lang="en-GB" dirty="0" smtClean="0">
                <a:solidFill>
                  <a:srgbClr val="FF0000"/>
                </a:solidFill>
              </a:rPr>
              <a:t>More experienced and engaged delegates</a:t>
            </a:r>
          </a:p>
          <a:p>
            <a:r>
              <a:rPr lang="en-GB" dirty="0" smtClean="0"/>
              <a:t>Lack of connection with young scientists</a:t>
            </a:r>
          </a:p>
          <a:p>
            <a:pPr>
              <a:buNone/>
            </a:pPr>
            <a:r>
              <a:rPr lang="en-GB" dirty="0" smtClean="0"/>
              <a:t>	</a:t>
            </a:r>
            <a:r>
              <a:rPr lang="en-GB" dirty="0" smtClean="0">
                <a:solidFill>
                  <a:srgbClr val="FF0000"/>
                </a:solidFill>
              </a:rPr>
              <a:t>Establishment of bursaries, links with APECS, internships</a:t>
            </a:r>
          </a:p>
          <a:p>
            <a:pPr>
              <a:buNone/>
            </a:pPr>
            <a:endParaRPr lang="en-GB" dirty="0" smtClean="0">
              <a:solidFill>
                <a:srgbClr val="FF0000"/>
              </a:solidFill>
            </a:endParaRPr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Special Committee on Antarctic Research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 smtClean="0"/>
              <a:t>Proposed at 4th </a:t>
            </a:r>
            <a:r>
              <a:rPr lang="en-GB" dirty="0" err="1" smtClean="0"/>
              <a:t>Comité</a:t>
            </a:r>
            <a:r>
              <a:rPr lang="en-GB" dirty="0" smtClean="0"/>
              <a:t> </a:t>
            </a:r>
            <a:r>
              <a:rPr lang="en-GB" dirty="0" err="1" smtClean="0"/>
              <a:t>Speciale</a:t>
            </a:r>
            <a:r>
              <a:rPr lang="en-GB" dirty="0" smtClean="0"/>
              <a:t> de </a:t>
            </a:r>
            <a:r>
              <a:rPr lang="en-GB" dirty="0" err="1" smtClean="0"/>
              <a:t>l’Année</a:t>
            </a:r>
            <a:r>
              <a:rPr lang="en-GB" dirty="0" smtClean="0"/>
              <a:t> </a:t>
            </a:r>
            <a:r>
              <a:rPr lang="en-GB" dirty="0" err="1" smtClean="0"/>
              <a:t>Geophysique</a:t>
            </a:r>
            <a:r>
              <a:rPr lang="en-GB" dirty="0" smtClean="0"/>
              <a:t> </a:t>
            </a:r>
            <a:r>
              <a:rPr lang="en-GB" dirty="0" err="1" smtClean="0"/>
              <a:t>Internationale</a:t>
            </a:r>
            <a:r>
              <a:rPr lang="en-GB" dirty="0" smtClean="0"/>
              <a:t>(CSAGI) and agreed by ICSU in 1957</a:t>
            </a:r>
          </a:p>
          <a:p>
            <a:r>
              <a:rPr lang="en-GB" dirty="0" smtClean="0"/>
              <a:t>Representatives of the 12 Antarctic countries -</a:t>
            </a:r>
          </a:p>
          <a:p>
            <a:pPr>
              <a:buNone/>
            </a:pPr>
            <a:r>
              <a:rPr lang="en-GB" dirty="0" smtClean="0"/>
              <a:t>	</a:t>
            </a:r>
            <a:r>
              <a:rPr lang="en-GB" sz="3000" dirty="0" smtClean="0"/>
              <a:t>Argentina, Australia, Belgium, Chile, France, Japan, </a:t>
            </a:r>
          </a:p>
          <a:p>
            <a:pPr>
              <a:buNone/>
            </a:pPr>
            <a:r>
              <a:rPr lang="en-GB" sz="3000" dirty="0" smtClean="0"/>
              <a:t>	Norway, New Zealand, Soviet Union, </a:t>
            </a:r>
          </a:p>
          <a:p>
            <a:pPr>
              <a:buNone/>
            </a:pPr>
            <a:r>
              <a:rPr lang="en-GB" sz="3000" dirty="0" smtClean="0"/>
              <a:t>	South Africa, UK, USA</a:t>
            </a:r>
          </a:p>
          <a:p>
            <a:r>
              <a:rPr lang="en-GB" dirty="0" smtClean="0"/>
              <a:t>Representatives of  5 Scientific Unions and WMO</a:t>
            </a:r>
          </a:p>
          <a:p>
            <a:r>
              <a:rPr lang="en-GB" dirty="0" smtClean="0"/>
              <a:t>First meeting at The Hague in February 1958 (but without representatives of New Zealand and South Africa)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PROBLEMS &amp; SOLUTIONS 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Lack of representation at ATCM</a:t>
            </a:r>
          </a:p>
          <a:p>
            <a:pPr>
              <a:buNone/>
            </a:pPr>
            <a:r>
              <a:rPr lang="en-GB" dirty="0" smtClean="0"/>
              <a:t>	</a:t>
            </a:r>
            <a:r>
              <a:rPr lang="en-GB" dirty="0" smtClean="0">
                <a:solidFill>
                  <a:srgbClr val="FF0000"/>
                </a:solidFill>
              </a:rPr>
              <a:t>Appointment as Observer &amp; initiation of annual science lecture</a:t>
            </a:r>
          </a:p>
          <a:p>
            <a:endParaRPr lang="en-GB" dirty="0" smtClean="0"/>
          </a:p>
          <a:p>
            <a:pPr>
              <a:buNone/>
            </a:pPr>
            <a:endParaRPr lang="en-GB" dirty="0" smtClean="0"/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PROBLEMS &amp; SOLUTIONS 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Lack of representation at ATCM</a:t>
            </a:r>
          </a:p>
          <a:p>
            <a:pPr>
              <a:buNone/>
            </a:pPr>
            <a:r>
              <a:rPr lang="en-GB" dirty="0" smtClean="0"/>
              <a:t>	</a:t>
            </a:r>
            <a:r>
              <a:rPr lang="en-GB" dirty="0" smtClean="0">
                <a:solidFill>
                  <a:srgbClr val="FF0000"/>
                </a:solidFill>
              </a:rPr>
              <a:t>Appointment as Observer &amp; initiation of annual science lecture</a:t>
            </a:r>
          </a:p>
          <a:p>
            <a:r>
              <a:rPr lang="en-GB" dirty="0" smtClean="0"/>
              <a:t>Change in Treaty role with formation of CEP</a:t>
            </a:r>
          </a:p>
          <a:p>
            <a:pPr>
              <a:buNone/>
            </a:pPr>
            <a:r>
              <a:rPr lang="en-GB" dirty="0" smtClean="0"/>
              <a:t>	</a:t>
            </a:r>
            <a:r>
              <a:rPr lang="en-GB" dirty="0" smtClean="0">
                <a:solidFill>
                  <a:srgbClr val="FF0000"/>
                </a:solidFill>
              </a:rPr>
              <a:t>Development of more active role in providing information and advice</a:t>
            </a:r>
          </a:p>
          <a:p>
            <a:endParaRPr lang="en-GB" dirty="0" smtClean="0"/>
          </a:p>
          <a:p>
            <a:pPr>
              <a:buNone/>
            </a:pPr>
            <a:endParaRPr lang="en-GB" dirty="0" smtClean="0"/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PROBLEMS &amp; SOLUTIONS 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Lack of representation at ATCM</a:t>
            </a:r>
          </a:p>
          <a:p>
            <a:pPr>
              <a:buNone/>
            </a:pPr>
            <a:r>
              <a:rPr lang="en-GB" dirty="0" smtClean="0"/>
              <a:t>	</a:t>
            </a:r>
            <a:r>
              <a:rPr lang="en-GB" dirty="0" smtClean="0">
                <a:solidFill>
                  <a:srgbClr val="FF0000"/>
                </a:solidFill>
              </a:rPr>
              <a:t>Appointment as Observer &amp; initiation of annual science lecture</a:t>
            </a:r>
          </a:p>
          <a:p>
            <a:r>
              <a:rPr lang="en-GB" dirty="0" smtClean="0"/>
              <a:t>Change in Treaty role with formation of CEP</a:t>
            </a:r>
          </a:p>
          <a:p>
            <a:pPr>
              <a:buNone/>
            </a:pPr>
            <a:r>
              <a:rPr lang="en-GB" dirty="0" smtClean="0"/>
              <a:t>	</a:t>
            </a:r>
            <a:r>
              <a:rPr lang="en-GB" dirty="0" smtClean="0">
                <a:solidFill>
                  <a:srgbClr val="FF0000"/>
                </a:solidFill>
              </a:rPr>
              <a:t>Development of more active role in providing information and advice</a:t>
            </a:r>
          </a:p>
          <a:p>
            <a:r>
              <a:rPr lang="en-GB" dirty="0" smtClean="0"/>
              <a:t> Lack of focus on key science areas</a:t>
            </a:r>
          </a:p>
          <a:p>
            <a:pPr>
              <a:buNone/>
            </a:pPr>
            <a:r>
              <a:rPr lang="en-GB" dirty="0" smtClean="0">
                <a:solidFill>
                  <a:srgbClr val="FF0000"/>
                </a:solidFill>
              </a:rPr>
              <a:t>	Establishment of 5 major peer reviewed programs</a:t>
            </a:r>
          </a:p>
          <a:p>
            <a:endParaRPr lang="en-GB" dirty="0" smtClean="0"/>
          </a:p>
          <a:p>
            <a:pPr>
              <a:buNone/>
            </a:pPr>
            <a:endParaRPr lang="en-GB" dirty="0" smtClean="0"/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PROBLEMS &amp; SOLUTIONS 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dirty="0" smtClean="0"/>
              <a:t>Lack of representation at ATCM</a:t>
            </a:r>
          </a:p>
          <a:p>
            <a:pPr>
              <a:buNone/>
            </a:pPr>
            <a:r>
              <a:rPr lang="en-GB" dirty="0" smtClean="0"/>
              <a:t>	</a:t>
            </a:r>
            <a:r>
              <a:rPr lang="en-GB" dirty="0" smtClean="0">
                <a:solidFill>
                  <a:srgbClr val="FF0000"/>
                </a:solidFill>
              </a:rPr>
              <a:t>Appointment as Observer &amp; initiation of annual science lecture</a:t>
            </a:r>
          </a:p>
          <a:p>
            <a:r>
              <a:rPr lang="en-GB" dirty="0" smtClean="0"/>
              <a:t>Change in Treaty role with formation of CEP</a:t>
            </a:r>
          </a:p>
          <a:p>
            <a:pPr>
              <a:buNone/>
            </a:pPr>
            <a:r>
              <a:rPr lang="en-GB" dirty="0" smtClean="0"/>
              <a:t>	</a:t>
            </a:r>
            <a:r>
              <a:rPr lang="en-GB" dirty="0" smtClean="0">
                <a:solidFill>
                  <a:srgbClr val="FF0000"/>
                </a:solidFill>
              </a:rPr>
              <a:t>Development of more active role in providing information and advice</a:t>
            </a:r>
          </a:p>
          <a:p>
            <a:r>
              <a:rPr lang="en-GB" dirty="0" smtClean="0"/>
              <a:t> Lack of focus on key science areas</a:t>
            </a:r>
          </a:p>
          <a:p>
            <a:pPr>
              <a:buNone/>
            </a:pPr>
            <a:r>
              <a:rPr lang="en-GB" dirty="0" smtClean="0">
                <a:solidFill>
                  <a:srgbClr val="FF0000"/>
                </a:solidFill>
              </a:rPr>
              <a:t>	Establishment of 5 major peer reviewed programs</a:t>
            </a:r>
          </a:p>
          <a:p>
            <a:pPr>
              <a:buNone/>
            </a:pPr>
            <a:r>
              <a:rPr lang="en-GB" dirty="0" smtClean="0"/>
              <a:t>•	Establishment of a legal persona</a:t>
            </a:r>
          </a:p>
          <a:p>
            <a:pPr>
              <a:buNone/>
            </a:pPr>
            <a:r>
              <a:rPr lang="en-GB" dirty="0" smtClean="0">
                <a:solidFill>
                  <a:srgbClr val="FF0000"/>
                </a:solidFill>
              </a:rPr>
              <a:t>	Registration as UK charity &amp; not-for-profit company</a:t>
            </a:r>
          </a:p>
          <a:p>
            <a:endParaRPr lang="en-GB" dirty="0" smtClean="0"/>
          </a:p>
          <a:p>
            <a:pPr>
              <a:buNone/>
            </a:pPr>
            <a:endParaRPr lang="en-GB" dirty="0" smtClean="0"/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THE FUTURE</a:t>
            </a:r>
            <a:endParaRPr lang="en-GB" sz="5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More candidate countries likely to join SCAR</a:t>
            </a:r>
          </a:p>
          <a:p>
            <a:r>
              <a:rPr lang="en-GB" dirty="0" smtClean="0"/>
              <a:t>Closer links with IASC for developing a bipolar perspective</a:t>
            </a:r>
          </a:p>
          <a:p>
            <a:r>
              <a:rPr lang="en-GB" dirty="0" smtClean="0"/>
              <a:t>Closer links with other appropriate international bodies (like SCOR &amp; IPCC) to increase leverage and available expertise</a:t>
            </a:r>
          </a:p>
          <a:p>
            <a:r>
              <a:rPr lang="en-GB" dirty="0" smtClean="0"/>
              <a:t>Active international promotion of the role of SCAR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etterheadlogo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042" y="506241"/>
            <a:ext cx="6215106" cy="62019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/>
          <a:lstStyle/>
          <a:p>
            <a:r>
              <a:rPr lang="en-GB" dirty="0" smtClean="0"/>
              <a:t>First Meeting of SCAR</a:t>
            </a:r>
            <a:endParaRPr lang="en-GB" dirty="0"/>
          </a:p>
        </p:txBody>
      </p:sp>
      <p:pic>
        <p:nvPicPr>
          <p:cNvPr id="5" name="Picture 4" descr="1st meeting of SCA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00107"/>
            <a:ext cx="9144000" cy="58578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CONSTRUCTING SCAR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dirty="0" smtClean="0"/>
              <a:t>Electing officers</a:t>
            </a:r>
          </a:p>
          <a:p>
            <a:r>
              <a:rPr lang="en-GB" dirty="0" smtClean="0"/>
              <a:t>Drafting an initial constitution</a:t>
            </a:r>
          </a:p>
          <a:p>
            <a:r>
              <a:rPr lang="en-GB" dirty="0" smtClean="0"/>
              <a:t>Setting a budget and a basis for levies</a:t>
            </a:r>
          </a:p>
          <a:p>
            <a:r>
              <a:rPr lang="en-GB" dirty="0" smtClean="0"/>
              <a:t>Devising a committee structure for governance (Delegates) and science (Working Groups)</a:t>
            </a:r>
          </a:p>
          <a:p>
            <a:r>
              <a:rPr lang="en-GB" dirty="0" smtClean="0"/>
              <a:t>Setting the geographical area of interest</a:t>
            </a:r>
          </a:p>
          <a:p>
            <a:r>
              <a:rPr lang="en-GB" dirty="0" smtClean="0"/>
              <a:t>Publishing decisions in SCAR Bulletin</a:t>
            </a:r>
          </a:p>
          <a:p>
            <a:r>
              <a:rPr lang="en-GB" dirty="0" smtClean="0"/>
              <a:t>Formation of National Committees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CONSTITUTION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Delegates actively engaged in research appointed by each country &amp; by ICSU for Unions</a:t>
            </a:r>
          </a:p>
          <a:p>
            <a:r>
              <a:rPr lang="en-GB" dirty="0" smtClean="0"/>
              <a:t>President, Vice-President &amp; Secretary to be elected from delegates</a:t>
            </a:r>
          </a:p>
          <a:p>
            <a:r>
              <a:rPr lang="en-GB" dirty="0" smtClean="0"/>
              <a:t>Exec expenses paid by SCAR but all others by National Committees</a:t>
            </a:r>
          </a:p>
          <a:p>
            <a:r>
              <a:rPr lang="en-GB" dirty="0" smtClean="0"/>
              <a:t>National Committees to frame &amp; implement science programmes within SCAR framework</a:t>
            </a:r>
          </a:p>
          <a:p>
            <a:pPr>
              <a:buNone/>
            </a:pPr>
            <a:endParaRPr lang="en-GB" dirty="0" smtClean="0"/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WORKING GROUPS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Initially 3 temporary groups:</a:t>
            </a:r>
          </a:p>
          <a:p>
            <a:pPr marL="571500" indent="-571500">
              <a:buAutoNum type="romanUcPeriod"/>
            </a:pPr>
            <a:r>
              <a:rPr lang="en-GB" dirty="0" smtClean="0"/>
              <a:t>Meteorology, cosmic physics, biology, physiology, oceanography</a:t>
            </a:r>
          </a:p>
          <a:p>
            <a:pPr marL="571500" indent="-571500">
              <a:buAutoNum type="romanUcPeriod"/>
            </a:pPr>
            <a:r>
              <a:rPr lang="en-GB" dirty="0" smtClean="0"/>
              <a:t>Geology, glaciology, morphology, cartography</a:t>
            </a:r>
          </a:p>
          <a:p>
            <a:pPr marL="571500" indent="-571500">
              <a:buAutoNum type="romanUcPeriod"/>
            </a:pPr>
            <a:r>
              <a:rPr lang="en-GB" dirty="0" smtClean="0"/>
              <a:t>Seismology, gravity, </a:t>
            </a:r>
            <a:r>
              <a:rPr lang="en-GB" dirty="0" err="1" smtClean="0"/>
              <a:t>vulcanology</a:t>
            </a:r>
            <a:endParaRPr lang="en-GB" dirty="0" smtClean="0"/>
          </a:p>
          <a:p>
            <a:r>
              <a:rPr lang="en-GB" dirty="0" smtClean="0"/>
              <a:t>By 1960 these had changed to permanent Groups: Geology, Meteorology, Biology, Cartography, </a:t>
            </a:r>
          </a:p>
          <a:p>
            <a:pPr>
              <a:buNone/>
            </a:pPr>
            <a:r>
              <a:rPr lang="en-GB" dirty="0" smtClean="0"/>
              <a:t>	Communications &amp; Logistics 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EARLY TREATY ACTIVITIES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By 1960 governments were urging SCAR to advise the Treaty</a:t>
            </a:r>
          </a:p>
          <a:p>
            <a:r>
              <a:rPr lang="en-GB" dirty="0" smtClean="0"/>
              <a:t>SCAR drafted material from which the Agreed Measures for the Conservation of the Antarctic Flora and Fauna were developed</a:t>
            </a:r>
          </a:p>
          <a:p>
            <a:r>
              <a:rPr lang="en-GB" dirty="0" smtClean="0"/>
              <a:t>Possibility of commercial sealing re-starting resulted in the Convention for the Conservation of Antarctic Seals with SCAR as science advisor</a:t>
            </a:r>
          </a:p>
          <a:p>
            <a:r>
              <a:rPr lang="en-GB" dirty="0" smtClean="0"/>
              <a:t>Concern over Soviet krill fishing precipitated development of the BIOMASS programme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EARLY SCIENCE ACTIVITIES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Initiation of major disciplinary symposia, first for meteorology, then geosciences and biology.</a:t>
            </a:r>
          </a:p>
          <a:p>
            <a:r>
              <a:rPr lang="en-GB" dirty="0" smtClean="0"/>
              <a:t>Establishment of agreed mapping symbols, joint mapping projects and exchange of maps</a:t>
            </a:r>
          </a:p>
          <a:p>
            <a:r>
              <a:rPr lang="en-GB" dirty="0" smtClean="0"/>
              <a:t>Continuation of IGY synoptic  meteorology, </a:t>
            </a:r>
          </a:p>
          <a:p>
            <a:pPr>
              <a:buNone/>
            </a:pPr>
            <a:r>
              <a:rPr lang="en-GB" dirty="0" smtClean="0"/>
              <a:t>	 </a:t>
            </a:r>
            <a:r>
              <a:rPr lang="en-GB" dirty="0" err="1" smtClean="0"/>
              <a:t>ionospheric</a:t>
            </a:r>
            <a:r>
              <a:rPr lang="en-GB" dirty="0" smtClean="0"/>
              <a:t>  sounding , geomagnetism, cosmic rays, gravity, geology </a:t>
            </a:r>
          </a:p>
          <a:p>
            <a:r>
              <a:rPr lang="en-GB" dirty="0" smtClean="0"/>
              <a:t>Initiation of new studies on oceanography, </a:t>
            </a:r>
          </a:p>
          <a:p>
            <a:pPr>
              <a:buNone/>
            </a:pPr>
            <a:r>
              <a:rPr lang="en-GB" dirty="0" smtClean="0"/>
              <a:t>	marine biology, human physiology and glaciology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1300</TotalTime>
  <Words>745</Words>
  <Application>Microsoft Office PowerPoint</Application>
  <PresentationFormat>On-screen Show (4:3)</PresentationFormat>
  <Paragraphs>190</Paragraphs>
  <Slides>35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 </vt:lpstr>
      <vt:lpstr>The Beginnings</vt:lpstr>
      <vt:lpstr>Special Committee on Antarctic Research</vt:lpstr>
      <vt:lpstr>First Meeting of SCAR</vt:lpstr>
      <vt:lpstr>CONSTRUCTING SCAR</vt:lpstr>
      <vt:lpstr>CONSTITUTION</vt:lpstr>
      <vt:lpstr>WORKING GROUPS</vt:lpstr>
      <vt:lpstr>EARLY TREATY ACTIVITIES</vt:lpstr>
      <vt:lpstr>EARLY SCIENCE ACTIVITIES</vt:lpstr>
      <vt:lpstr>FORMATION OF COMNAP</vt:lpstr>
      <vt:lpstr>CATALYST FOR CHANGE</vt:lpstr>
      <vt:lpstr>RECOMMENDATIONS FOR CHANGE</vt:lpstr>
      <vt:lpstr>PRIORITISING THE SCIENCE</vt:lpstr>
      <vt:lpstr>ACHIEVEMENTS - SCIENCE</vt:lpstr>
      <vt:lpstr>Slide 15</vt:lpstr>
      <vt:lpstr>SCAR FORMAL</vt:lpstr>
      <vt:lpstr>SCAR FORMAL</vt:lpstr>
      <vt:lpstr>SCAR FORMAL</vt:lpstr>
      <vt:lpstr>SCAR INFORMAL</vt:lpstr>
      <vt:lpstr>THE SCAR MARCHING SONG</vt:lpstr>
      <vt:lpstr>Slide 21</vt:lpstr>
      <vt:lpstr>SCAR EXECUTIVE  IN SESSION</vt:lpstr>
      <vt:lpstr>SCAR AT THE ATCM</vt:lpstr>
      <vt:lpstr>MEMBERSHIP OF SCAR &amp; TREATY</vt:lpstr>
      <vt:lpstr>PROBLEMS  &amp; SOLUTIONS</vt:lpstr>
      <vt:lpstr>PROBLEMS  &amp; SOLUTIONS</vt:lpstr>
      <vt:lpstr>PROBLEMS  &amp; SOLUTIONS</vt:lpstr>
      <vt:lpstr>PROBLEMS  &amp; SOLUTIONS</vt:lpstr>
      <vt:lpstr>PROBLEMS  &amp; SOLUTIONS</vt:lpstr>
      <vt:lpstr>PROBLEMS &amp; SOLUTIONS </vt:lpstr>
      <vt:lpstr>PROBLEMS &amp; SOLUTIONS </vt:lpstr>
      <vt:lpstr>PROBLEMS &amp; SOLUTIONS </vt:lpstr>
      <vt:lpstr>PROBLEMS &amp; SOLUTIONS </vt:lpstr>
      <vt:lpstr>THE FUTURE</vt:lpstr>
      <vt:lpstr>Slide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Sharon Cooke</dc:creator>
  <cp:lastModifiedBy>Administrator</cp:lastModifiedBy>
  <cp:revision>78</cp:revision>
  <dcterms:created xsi:type="dcterms:W3CDTF">2009-11-10T11:43:06Z</dcterms:created>
  <dcterms:modified xsi:type="dcterms:W3CDTF">2009-11-30T14:00:19Z</dcterms:modified>
</cp:coreProperties>
</file>