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9"/>
  </p:notesMasterIdLst>
  <p:handoutMasterIdLst>
    <p:handoutMasterId r:id="rId30"/>
  </p:handoutMasterIdLst>
  <p:sldIdLst>
    <p:sldId id="257" r:id="rId2"/>
    <p:sldId id="297" r:id="rId3"/>
    <p:sldId id="312" r:id="rId4"/>
    <p:sldId id="316" r:id="rId5"/>
    <p:sldId id="299" r:id="rId6"/>
    <p:sldId id="313" r:id="rId7"/>
    <p:sldId id="300" r:id="rId8"/>
    <p:sldId id="262" r:id="rId9"/>
    <p:sldId id="288" r:id="rId10"/>
    <p:sldId id="301" r:id="rId11"/>
    <p:sldId id="314" r:id="rId12"/>
    <p:sldId id="302" r:id="rId13"/>
    <p:sldId id="304" r:id="rId14"/>
    <p:sldId id="315" r:id="rId15"/>
    <p:sldId id="281" r:id="rId16"/>
    <p:sldId id="306" r:id="rId17"/>
    <p:sldId id="305" r:id="rId18"/>
    <p:sldId id="308" r:id="rId19"/>
    <p:sldId id="309" r:id="rId20"/>
    <p:sldId id="319" r:id="rId21"/>
    <p:sldId id="318" r:id="rId22"/>
    <p:sldId id="311" r:id="rId23"/>
    <p:sldId id="320" r:id="rId24"/>
    <p:sldId id="321" r:id="rId25"/>
    <p:sldId id="323" r:id="rId26"/>
    <p:sldId id="322" r:id="rId27"/>
    <p:sldId id="296" r:id="rId2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66"/>
    <a:srgbClr val="CCCCFF"/>
    <a:srgbClr val="CCECFF"/>
    <a:srgbClr val="FAD792"/>
    <a:srgbClr val="FF9966"/>
    <a:srgbClr val="FF505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284" y="-270"/>
      </p:cViewPr>
      <p:guideLst>
        <p:guide orient="horz" pos="2160"/>
        <p:guide pos="297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770"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829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29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829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C4469FB-3AA7-4244-8093-141F88E5C21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Klicken Sie, um die Formate des Vorlagentextes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FB351B-DCD7-4979-8666-BA894847B22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B61E31A-E844-4D02-9185-131A7265C069}" type="slidenum">
              <a:rPr lang="en-US"/>
              <a:pPr/>
              <a:t>27</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98934F-B41F-42C1-8201-70C74311B42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E8367F-C1ED-48E2-BA47-F00CCE0978A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ACC8D6-6D82-473F-A400-1C32F262E6F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D53F08-A998-4F7E-9C96-332AF188C76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D9DA01-F72A-4E07-89BB-F828D756923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B59FD8-4B75-41FB-8FE8-CB288A6BE88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8B260CA-AD7A-4AA3-BB11-BFAE2594385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CA4B849-B6ED-4F03-992A-DF55C6AC42D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0FE5AF-1640-4A99-8E0E-44D7DE1FB68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CBDBA9-7BC6-496F-ACAB-6AA150030F7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D660560-0DC0-4BAD-9D66-E29C201CE1A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D79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Klicken Sie, um die Formate des Vorlagentextes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A1B1147-6301-44DA-9B0A-28D6FBF20D4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E:\Eigene Dateien\SPE karten\01 Antarktiskarte1895 Ausschnitt.jpg"/>
          <p:cNvPicPr>
            <a:picLocks noChangeAspect="1" noChangeArrowheads="1"/>
          </p:cNvPicPr>
          <p:nvPr/>
        </p:nvPicPr>
        <p:blipFill>
          <a:blip r:embed="rId2" cstate="print"/>
          <a:srcRect/>
          <a:stretch>
            <a:fillRect/>
          </a:stretch>
        </p:blipFill>
        <p:spPr bwMode="auto">
          <a:xfrm>
            <a:off x="0" y="309563"/>
            <a:ext cx="9144000" cy="6548437"/>
          </a:xfrm>
          <a:prstGeom prst="rect">
            <a:avLst/>
          </a:prstGeom>
          <a:noFill/>
        </p:spPr>
      </p:pic>
      <p:sp>
        <p:nvSpPr>
          <p:cNvPr id="3076" name="Text Box 4"/>
          <p:cNvSpPr txBox="1">
            <a:spLocks noChangeArrowheads="1"/>
          </p:cNvSpPr>
          <p:nvPr/>
        </p:nvSpPr>
        <p:spPr bwMode="auto">
          <a:xfrm>
            <a:off x="2590800" y="3048000"/>
            <a:ext cx="5105400" cy="946150"/>
          </a:xfrm>
          <a:prstGeom prst="rect">
            <a:avLst/>
          </a:prstGeom>
          <a:solidFill>
            <a:schemeClr val="bg1"/>
          </a:solidFill>
          <a:ln w="9525">
            <a:noFill/>
            <a:miter lim="800000"/>
            <a:headEnd/>
            <a:tailEnd/>
          </a:ln>
          <a:effectLst/>
        </p:spPr>
        <p:txBody>
          <a:bodyPr>
            <a:spAutoFit/>
          </a:bodyPr>
          <a:lstStyle/>
          <a:p>
            <a:pPr>
              <a:spcBef>
                <a:spcPct val="50000"/>
              </a:spcBef>
            </a:pPr>
            <a:r>
              <a:rPr lang="en-GB" sz="2800" b="1">
                <a:solidFill>
                  <a:srgbClr val="000099"/>
                </a:solidFill>
                <a:latin typeface="Arial" charset="0"/>
              </a:rPr>
              <a:t> Cornelia Lüdecke, </a:t>
            </a:r>
            <a:r>
              <a:rPr lang="en-US" sz="2800" b="1">
                <a:solidFill>
                  <a:srgbClr val="000099"/>
                </a:solidFill>
                <a:latin typeface="Arial" charset="0"/>
              </a:rPr>
              <a:t>München </a:t>
            </a:r>
            <a:r>
              <a:rPr lang="en-GB" sz="2800" b="1">
                <a:solidFill>
                  <a:srgbClr val="000099"/>
                </a:solidFill>
                <a:latin typeface="Arial" charset="0"/>
              </a:rPr>
              <a:t>SCAR History Action Group</a:t>
            </a:r>
            <a:endParaRPr lang="en-US" sz="2800" b="1">
              <a:solidFill>
                <a:srgbClr val="000099"/>
              </a:solidFill>
              <a:latin typeface="Arial" charset="0"/>
            </a:endParaRPr>
          </a:p>
        </p:txBody>
      </p:sp>
      <p:pic>
        <p:nvPicPr>
          <p:cNvPr id="3077" name="Picture 5" descr="E:\Eigene Dateien\SCAR 2009\scar logo.png"/>
          <p:cNvPicPr>
            <a:picLocks noChangeAspect="1" noChangeArrowheads="1"/>
          </p:cNvPicPr>
          <p:nvPr/>
        </p:nvPicPr>
        <p:blipFill>
          <a:blip r:embed="rId3" cstate="print"/>
          <a:srcRect/>
          <a:stretch>
            <a:fillRect/>
          </a:stretch>
        </p:blipFill>
        <p:spPr bwMode="auto">
          <a:xfrm>
            <a:off x="1676400" y="3048000"/>
            <a:ext cx="990600" cy="990600"/>
          </a:xfrm>
          <a:prstGeom prst="rect">
            <a:avLst/>
          </a:prstGeom>
          <a:noFill/>
        </p:spPr>
      </p:pic>
      <p:sp>
        <p:nvSpPr>
          <p:cNvPr id="3079" name="Text Box 7"/>
          <p:cNvSpPr txBox="1">
            <a:spLocks noChangeArrowheads="1"/>
          </p:cNvSpPr>
          <p:nvPr/>
        </p:nvSpPr>
        <p:spPr bwMode="auto">
          <a:xfrm>
            <a:off x="0" y="0"/>
            <a:ext cx="9144000" cy="1209675"/>
          </a:xfrm>
          <a:prstGeom prst="rect">
            <a:avLst/>
          </a:prstGeom>
          <a:solidFill>
            <a:schemeClr val="bg1"/>
          </a:solidFill>
          <a:ln w="19050">
            <a:solidFill>
              <a:schemeClr val="tx1"/>
            </a:solidFill>
            <a:miter lim="800000"/>
            <a:headEnd/>
            <a:tailEnd/>
          </a:ln>
          <a:effectLst/>
        </p:spPr>
        <p:txBody>
          <a:bodyPr>
            <a:spAutoFit/>
          </a:bodyPr>
          <a:lstStyle/>
          <a:p>
            <a:r>
              <a:rPr lang="en-GB" sz="3600" b="1">
                <a:solidFill>
                  <a:srgbClr val="000099"/>
                </a:solidFill>
                <a:latin typeface="Arial" charset="0"/>
              </a:rPr>
              <a:t>Parallel Agendas for the </a:t>
            </a:r>
          </a:p>
          <a:p>
            <a:r>
              <a:rPr lang="en-GB" sz="3600" b="1">
                <a:solidFill>
                  <a:srgbClr val="000099"/>
                </a:solidFill>
                <a:latin typeface="Arial" charset="0"/>
              </a:rPr>
              <a:t>International Geophysical Year</a:t>
            </a:r>
            <a:endParaRPr lang="en-US" sz="3600" b="1">
              <a:solidFill>
                <a:srgbClr val="000099"/>
              </a:solidFill>
              <a:latin typeface="Arial" charset="0"/>
            </a:endParaRPr>
          </a:p>
        </p:txBody>
      </p:sp>
      <p:sp>
        <p:nvSpPr>
          <p:cNvPr id="3082" name="Rectangle 10"/>
          <p:cNvSpPr>
            <a:spLocks noChangeArrowheads="1"/>
          </p:cNvSpPr>
          <p:nvPr/>
        </p:nvSpPr>
        <p:spPr bwMode="auto">
          <a:xfrm>
            <a:off x="1676400" y="3048000"/>
            <a:ext cx="6019800" cy="990600"/>
          </a:xfrm>
          <a:prstGeom prst="rect">
            <a:avLst/>
          </a:prstGeom>
          <a:noFill/>
          <a:ln w="19050">
            <a:solidFill>
              <a:schemeClr val="tx1"/>
            </a:solidFill>
            <a:miter lim="800000"/>
            <a:headEnd/>
            <a:tailEnd/>
          </a:ln>
          <a:effectLst/>
        </p:spPr>
        <p:txBody>
          <a:bodyPr wrap="none" anchor="ctr"/>
          <a:lstStyle/>
          <a:p>
            <a:endParaRPr lang="en-US"/>
          </a:p>
        </p:txBody>
      </p:sp>
      <p:sp>
        <p:nvSpPr>
          <p:cNvPr id="3084" name="Text Box 12"/>
          <p:cNvSpPr txBox="1">
            <a:spLocks noChangeArrowheads="1"/>
          </p:cNvSpPr>
          <p:nvPr/>
        </p:nvSpPr>
        <p:spPr bwMode="auto">
          <a:xfrm>
            <a:off x="1524000" y="4495800"/>
            <a:ext cx="2819400" cy="1371600"/>
          </a:xfrm>
          <a:prstGeom prst="rect">
            <a:avLst/>
          </a:prstGeom>
          <a:solidFill>
            <a:schemeClr val="bg1"/>
          </a:solidFill>
          <a:ln w="9525">
            <a:noFill/>
            <a:miter lim="800000"/>
            <a:headEnd/>
            <a:tailEnd/>
          </a:ln>
          <a:effectLst/>
        </p:spPr>
        <p:txBody>
          <a:bodyPr>
            <a:spAutoFit/>
          </a:bodyPr>
          <a:lstStyle/>
          <a:p>
            <a:pPr algn="l">
              <a:spcBef>
                <a:spcPct val="10000"/>
              </a:spcBef>
            </a:pPr>
            <a:r>
              <a:rPr lang="en-US" sz="2000" b="1">
                <a:latin typeface="Arial" charset="0"/>
              </a:rPr>
              <a:t>Outline</a:t>
            </a:r>
          </a:p>
          <a:p>
            <a:pPr algn="l">
              <a:spcBef>
                <a:spcPct val="10000"/>
              </a:spcBef>
            </a:pPr>
            <a:r>
              <a:rPr lang="en-US" sz="2000">
                <a:latin typeface="Arial" charset="0"/>
              </a:rPr>
              <a:t>Spitsbergen / Svalbard Antarctica </a:t>
            </a:r>
          </a:p>
          <a:p>
            <a:pPr algn="l">
              <a:spcBef>
                <a:spcPct val="10000"/>
              </a:spcBef>
            </a:pPr>
            <a:r>
              <a:rPr lang="en-US" sz="2000">
                <a:latin typeface="Arial" charset="0"/>
              </a:rPr>
              <a:t>1900 - IGY </a:t>
            </a:r>
          </a:p>
        </p:txBody>
      </p:sp>
      <p:sp>
        <p:nvSpPr>
          <p:cNvPr id="3085" name="Text Box 13"/>
          <p:cNvSpPr txBox="1">
            <a:spLocks noChangeArrowheads="1"/>
          </p:cNvSpPr>
          <p:nvPr/>
        </p:nvSpPr>
        <p:spPr bwMode="auto">
          <a:xfrm>
            <a:off x="8686800" y="6583363"/>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a:t>
            </a:r>
            <a:endParaRPr lang="en-US"/>
          </a:p>
        </p:txBody>
      </p:sp>
      <p:sp>
        <p:nvSpPr>
          <p:cNvPr id="3086" name="Text Box 14"/>
          <p:cNvSpPr txBox="1">
            <a:spLocks noChangeArrowheads="1"/>
          </p:cNvSpPr>
          <p:nvPr/>
        </p:nvSpPr>
        <p:spPr bwMode="auto">
          <a:xfrm>
            <a:off x="8691563"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26"/>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55299" name="Text Box 1027"/>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55300" name="Line 1028"/>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1" name="Line 1029"/>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02" name="Line 1030"/>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3" name="Line 1031"/>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4" name="Line 1032"/>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5" name="Line 1033"/>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6" name="Line 1034"/>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7" name="Line 1035"/>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8" name="Line 1036"/>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09" name="Line 1037"/>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5310" name="Line 1038"/>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1" name="Line 1039"/>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2" name="Line 1040"/>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3" name="Line 1041"/>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4" name="Line 1042"/>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5" name="Line 1043"/>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6" name="Line 1044"/>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7" name="Line 1045"/>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5318" name="Text Box 1046"/>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5319" name="Text Box 1047"/>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5320" name="Line 1048"/>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55321" name="Line 1049"/>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55322" name="Text Box 1050"/>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55323" name="AutoShape 1051"/>
          <p:cNvSpPr>
            <a:spLocks noChangeArrowheads="1"/>
          </p:cNvSpPr>
          <p:nvPr/>
        </p:nvSpPr>
        <p:spPr bwMode="auto">
          <a:xfrm>
            <a:off x="47244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5324" name="AutoShape 1052"/>
          <p:cNvSpPr>
            <a:spLocks noChangeArrowheads="1"/>
          </p:cNvSpPr>
          <p:nvPr/>
        </p:nvSpPr>
        <p:spPr bwMode="auto">
          <a:xfrm>
            <a:off x="4724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5325" name="Text Box 1053"/>
          <p:cNvSpPr txBox="1">
            <a:spLocks noChangeArrowheads="1"/>
          </p:cNvSpPr>
          <p:nvPr/>
        </p:nvSpPr>
        <p:spPr bwMode="auto">
          <a:xfrm>
            <a:off x="990600" y="1676400"/>
            <a:ext cx="6705600" cy="457200"/>
          </a:xfrm>
          <a:prstGeom prst="rect">
            <a:avLst/>
          </a:prstGeom>
          <a:noFill/>
          <a:ln w="9525">
            <a:noFill/>
            <a:miter lim="800000"/>
            <a:headEnd/>
            <a:tailEnd/>
          </a:ln>
          <a:effectLst/>
        </p:spPr>
        <p:txBody>
          <a:bodyPr>
            <a:spAutoFit/>
          </a:bodyPr>
          <a:lstStyle/>
          <a:p>
            <a:pPr algn="l">
              <a:spcBef>
                <a:spcPct val="50000"/>
              </a:spcBef>
            </a:pPr>
            <a:endParaRPr lang="en-US"/>
          </a:p>
        </p:txBody>
      </p:sp>
      <p:sp>
        <p:nvSpPr>
          <p:cNvPr id="55326" name="Text Box 1054"/>
          <p:cNvSpPr txBox="1">
            <a:spLocks noChangeArrowheads="1"/>
          </p:cNvSpPr>
          <p:nvPr/>
        </p:nvSpPr>
        <p:spPr bwMode="auto">
          <a:xfrm>
            <a:off x="1219200" y="1981200"/>
            <a:ext cx="5791200" cy="457200"/>
          </a:xfrm>
          <a:prstGeom prst="rect">
            <a:avLst/>
          </a:prstGeom>
          <a:noFill/>
          <a:ln w="9525">
            <a:noFill/>
            <a:miter lim="800000"/>
            <a:headEnd/>
            <a:tailEnd/>
          </a:ln>
          <a:effectLst/>
        </p:spPr>
        <p:txBody>
          <a:bodyPr>
            <a:spAutoFit/>
          </a:bodyPr>
          <a:lstStyle/>
          <a:p>
            <a:pPr algn="l">
              <a:spcBef>
                <a:spcPct val="50000"/>
              </a:spcBef>
            </a:pPr>
            <a:endParaRPr lang="en-US"/>
          </a:p>
        </p:txBody>
      </p:sp>
      <p:sp>
        <p:nvSpPr>
          <p:cNvPr id="55327" name="Text Box 1055"/>
          <p:cNvSpPr txBox="1">
            <a:spLocks noChangeArrowheads="1"/>
          </p:cNvSpPr>
          <p:nvPr/>
        </p:nvSpPr>
        <p:spPr bwMode="auto">
          <a:xfrm>
            <a:off x="609600" y="1143000"/>
            <a:ext cx="7924800" cy="4664075"/>
          </a:xfrm>
          <a:prstGeom prst="rect">
            <a:avLst/>
          </a:prstGeom>
          <a:solidFill>
            <a:schemeClr val="bg1"/>
          </a:solidFill>
          <a:ln w="9525">
            <a:noFill/>
            <a:miter lim="800000"/>
            <a:headEnd/>
            <a:tailEnd/>
          </a:ln>
          <a:effectLst/>
        </p:spPr>
        <p:txBody>
          <a:bodyPr>
            <a:spAutoFit/>
          </a:bodyPr>
          <a:lstStyle/>
          <a:p>
            <a:pPr>
              <a:spcBef>
                <a:spcPct val="50000"/>
              </a:spcBef>
            </a:pPr>
            <a:r>
              <a:rPr lang="en-US" sz="2800" b="1">
                <a:latin typeface="Arial" charset="0"/>
              </a:rPr>
              <a:t>International Congress on World Economy </a:t>
            </a:r>
          </a:p>
          <a:p>
            <a:r>
              <a:rPr lang="en-US" sz="2800" b="1">
                <a:latin typeface="Arial" charset="0"/>
              </a:rPr>
              <a:t>at Mons (Belgium) in 1905</a:t>
            </a:r>
            <a:r>
              <a:rPr lang="en-US"/>
              <a:t> </a:t>
            </a:r>
          </a:p>
          <a:p>
            <a:pPr algn="l"/>
            <a:endParaRPr lang="en-US" sz="1400">
              <a:latin typeface="Arial" charset="0"/>
            </a:endParaRPr>
          </a:p>
          <a:p>
            <a:pPr algn="l"/>
            <a:r>
              <a:rPr lang="en-US">
                <a:latin typeface="Arial" charset="0"/>
              </a:rPr>
              <a:t>  Presentation of results of Antarctic expeditions</a:t>
            </a:r>
          </a:p>
          <a:p>
            <a:pPr algn="l">
              <a:spcBef>
                <a:spcPct val="30000"/>
              </a:spcBef>
            </a:pPr>
            <a:r>
              <a:rPr lang="en-US">
                <a:latin typeface="Arial" charset="0"/>
              </a:rPr>
              <a:t>  Lecointe’s initiative:</a:t>
            </a:r>
          </a:p>
          <a:p>
            <a:pPr algn="l"/>
            <a:r>
              <a:rPr lang="en-US">
                <a:latin typeface="Arial" charset="0"/>
              </a:rPr>
              <a:t>  ”</a:t>
            </a:r>
            <a:r>
              <a:rPr lang="en-US" b="1">
                <a:latin typeface="Arial" charset="0"/>
              </a:rPr>
              <a:t>International Association of Polar Research</a:t>
            </a:r>
            <a:r>
              <a:rPr lang="en-US">
                <a:latin typeface="Arial" charset="0"/>
              </a:rPr>
              <a:t>”</a:t>
            </a:r>
          </a:p>
          <a:p>
            <a:pPr algn="l">
              <a:spcBef>
                <a:spcPct val="30000"/>
              </a:spcBef>
            </a:pPr>
            <a:r>
              <a:rPr lang="en-US">
                <a:latin typeface="Arial" charset="0"/>
              </a:rPr>
              <a:t>   </a:t>
            </a:r>
            <a:r>
              <a:rPr lang="en-US">
                <a:solidFill>
                  <a:srgbClr val="FF3300"/>
                </a:solidFill>
                <a:latin typeface="Arial" charset="0"/>
              </a:rPr>
              <a:t>Aim</a:t>
            </a:r>
            <a:r>
              <a:rPr lang="en-US">
                <a:latin typeface="Arial" charset="0"/>
              </a:rPr>
              <a:t>: to solve</a:t>
            </a:r>
          </a:p>
          <a:p>
            <a:pPr algn="l"/>
            <a:r>
              <a:rPr lang="en-US">
                <a:latin typeface="Arial" charset="0"/>
              </a:rPr>
              <a:t>   open questions </a:t>
            </a:r>
          </a:p>
          <a:p>
            <a:pPr algn="l"/>
            <a:r>
              <a:rPr lang="en-US">
                <a:latin typeface="Arial" charset="0"/>
              </a:rPr>
              <a:t>   of geography </a:t>
            </a:r>
          </a:p>
          <a:p>
            <a:pPr algn="l"/>
            <a:r>
              <a:rPr lang="en-US">
                <a:latin typeface="Arial" charset="0"/>
              </a:rPr>
              <a:t>   (the Poles)</a:t>
            </a:r>
          </a:p>
          <a:p>
            <a:pPr algn="l"/>
            <a:endParaRPr lang="en-US">
              <a:latin typeface="Arial" charset="0"/>
            </a:endParaRPr>
          </a:p>
          <a:p>
            <a:pPr algn="l"/>
            <a:endParaRPr lang="en-US">
              <a:latin typeface="Arial" charset="0"/>
            </a:endParaRPr>
          </a:p>
        </p:txBody>
      </p:sp>
      <p:pic>
        <p:nvPicPr>
          <p:cNvPr id="55330" name="Picture 1058" descr="E:\Eigene Dateien\Karten\south_pole_1894 zoom quer.jpg"/>
          <p:cNvPicPr>
            <a:picLocks noChangeAspect="1" noChangeArrowheads="1"/>
          </p:cNvPicPr>
          <p:nvPr/>
        </p:nvPicPr>
        <p:blipFill>
          <a:blip r:embed="rId2" cstate="print"/>
          <a:srcRect/>
          <a:stretch>
            <a:fillRect/>
          </a:stretch>
        </p:blipFill>
        <p:spPr bwMode="auto">
          <a:xfrm>
            <a:off x="3352800" y="3657600"/>
            <a:ext cx="2971800" cy="1765300"/>
          </a:xfrm>
          <a:prstGeom prst="rect">
            <a:avLst/>
          </a:prstGeom>
          <a:noFill/>
          <a:ln w="9525">
            <a:solidFill>
              <a:schemeClr val="tx1"/>
            </a:solidFill>
            <a:miter lim="800000"/>
            <a:headEnd/>
            <a:tailEnd/>
          </a:ln>
        </p:spPr>
      </p:pic>
      <p:pic>
        <p:nvPicPr>
          <p:cNvPr id="55331" name="Picture 1059" descr="E:\Eigene Dateien\Karten\north_pole_1885 zoom.jpg"/>
          <p:cNvPicPr>
            <a:picLocks noChangeAspect="1" noChangeArrowheads="1"/>
          </p:cNvPicPr>
          <p:nvPr/>
        </p:nvPicPr>
        <p:blipFill>
          <a:blip r:embed="rId3" cstate="print"/>
          <a:srcRect/>
          <a:stretch>
            <a:fillRect/>
          </a:stretch>
        </p:blipFill>
        <p:spPr bwMode="auto">
          <a:xfrm>
            <a:off x="6248400" y="3657600"/>
            <a:ext cx="1905000" cy="1760538"/>
          </a:xfrm>
          <a:prstGeom prst="rect">
            <a:avLst/>
          </a:prstGeom>
          <a:noFill/>
          <a:ln w="9525">
            <a:solidFill>
              <a:schemeClr val="tx1"/>
            </a:solidFill>
            <a:miter lim="800000"/>
            <a:headEnd/>
            <a:tailEnd/>
          </a:ln>
        </p:spPr>
      </p:pic>
      <p:sp>
        <p:nvSpPr>
          <p:cNvPr id="55332" name="Text Box 1060"/>
          <p:cNvSpPr txBox="1">
            <a:spLocks noChangeArrowheads="1"/>
          </p:cNvSpPr>
          <p:nvPr/>
        </p:nvSpPr>
        <p:spPr bwMode="auto">
          <a:xfrm>
            <a:off x="5638800" y="3657600"/>
            <a:ext cx="609600" cy="304800"/>
          </a:xfrm>
          <a:prstGeom prst="rect">
            <a:avLst/>
          </a:prstGeom>
          <a:noFill/>
          <a:ln w="9525">
            <a:noFill/>
            <a:miter lim="800000"/>
            <a:headEnd/>
            <a:tailEnd/>
          </a:ln>
          <a:effectLst/>
        </p:spPr>
        <p:txBody>
          <a:bodyPr>
            <a:spAutoFit/>
          </a:bodyPr>
          <a:lstStyle/>
          <a:p>
            <a:pPr algn="l">
              <a:spcBef>
                <a:spcPct val="50000"/>
              </a:spcBef>
            </a:pPr>
            <a:r>
              <a:rPr lang="en-US" sz="1400" b="1">
                <a:latin typeface="Arial" charset="0"/>
              </a:rPr>
              <a:t>1894</a:t>
            </a:r>
            <a:endParaRPr lang="en-US" sz="1400" b="1">
              <a:solidFill>
                <a:srgbClr val="FF3300"/>
              </a:solidFill>
              <a:latin typeface="Arial" charset="0"/>
            </a:endParaRPr>
          </a:p>
        </p:txBody>
      </p:sp>
      <p:sp>
        <p:nvSpPr>
          <p:cNvPr id="55333" name="Text Box 1061"/>
          <p:cNvSpPr txBox="1">
            <a:spLocks noChangeArrowheads="1"/>
          </p:cNvSpPr>
          <p:nvPr/>
        </p:nvSpPr>
        <p:spPr bwMode="auto">
          <a:xfrm>
            <a:off x="7391400" y="3657600"/>
            <a:ext cx="685800" cy="304800"/>
          </a:xfrm>
          <a:prstGeom prst="rect">
            <a:avLst/>
          </a:prstGeom>
          <a:noFill/>
          <a:ln w="9525">
            <a:noFill/>
            <a:miter lim="800000"/>
            <a:headEnd/>
            <a:tailEnd/>
          </a:ln>
          <a:effectLst/>
        </p:spPr>
        <p:txBody>
          <a:bodyPr>
            <a:spAutoFit/>
          </a:bodyPr>
          <a:lstStyle/>
          <a:p>
            <a:pPr algn="r">
              <a:spcBef>
                <a:spcPct val="50000"/>
              </a:spcBef>
            </a:pPr>
            <a:r>
              <a:rPr lang="en-US" sz="1400" b="1">
                <a:latin typeface="Arial" charset="0"/>
              </a:rPr>
              <a:t>1885</a:t>
            </a:r>
            <a:endParaRPr lang="en-US" sz="1400" b="1">
              <a:solidFill>
                <a:srgbClr val="FF3300"/>
              </a:solidFill>
              <a:latin typeface="Arial" charset="0"/>
            </a:endParaRPr>
          </a:p>
        </p:txBody>
      </p:sp>
      <p:sp>
        <p:nvSpPr>
          <p:cNvPr id="55334" name="Text Box 1062"/>
          <p:cNvSpPr txBox="1">
            <a:spLocks noChangeArrowheads="1"/>
          </p:cNvSpPr>
          <p:nvPr/>
        </p:nvSpPr>
        <p:spPr bwMode="auto">
          <a:xfrm>
            <a:off x="4343400" y="4343400"/>
            <a:ext cx="685800" cy="457200"/>
          </a:xfrm>
          <a:prstGeom prst="rect">
            <a:avLst/>
          </a:prstGeom>
          <a:noFill/>
          <a:ln w="9525">
            <a:noFill/>
            <a:miter lim="800000"/>
            <a:headEnd/>
            <a:tailEnd/>
          </a:ln>
          <a:effectLst/>
        </p:spPr>
        <p:txBody>
          <a:bodyPr>
            <a:spAutoFit/>
          </a:bodyPr>
          <a:lstStyle/>
          <a:p>
            <a:pPr>
              <a:spcBef>
                <a:spcPct val="50000"/>
              </a:spcBef>
            </a:pPr>
            <a:r>
              <a:rPr lang="en-US" b="1">
                <a:solidFill>
                  <a:srgbClr val="CC3300"/>
                </a:solidFill>
                <a:latin typeface="Arial" charset="0"/>
              </a:rPr>
              <a:t>?</a:t>
            </a:r>
          </a:p>
        </p:txBody>
      </p:sp>
      <p:sp>
        <p:nvSpPr>
          <p:cNvPr id="55335" name="Text Box 1063"/>
          <p:cNvSpPr txBox="1">
            <a:spLocks noChangeArrowheads="1"/>
          </p:cNvSpPr>
          <p:nvPr/>
        </p:nvSpPr>
        <p:spPr bwMode="auto">
          <a:xfrm>
            <a:off x="6705600" y="4419600"/>
            <a:ext cx="685800" cy="457200"/>
          </a:xfrm>
          <a:prstGeom prst="rect">
            <a:avLst/>
          </a:prstGeom>
          <a:noFill/>
          <a:ln w="9525">
            <a:noFill/>
            <a:miter lim="800000"/>
            <a:headEnd/>
            <a:tailEnd/>
          </a:ln>
          <a:effectLst/>
        </p:spPr>
        <p:txBody>
          <a:bodyPr>
            <a:spAutoFit/>
          </a:bodyPr>
          <a:lstStyle/>
          <a:p>
            <a:pPr>
              <a:spcBef>
                <a:spcPct val="50000"/>
              </a:spcBef>
            </a:pPr>
            <a:r>
              <a:rPr lang="en-US" b="1">
                <a:solidFill>
                  <a:srgbClr val="CC3300"/>
                </a:solidFill>
                <a:latin typeface="Arial" charset="0"/>
              </a:rPr>
              <a:t>?</a:t>
            </a:r>
          </a:p>
        </p:txBody>
      </p:sp>
      <p:sp>
        <p:nvSpPr>
          <p:cNvPr id="55336" name="Text Box 1064"/>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10</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0659"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0660"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1"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62"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3"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4"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5"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6"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7"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8"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69"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0670"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1"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2"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3"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4"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5"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6"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7"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0678"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0679"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0680"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70681"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70682"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70683" name="AutoShape 27"/>
          <p:cNvSpPr>
            <a:spLocks noChangeArrowheads="1"/>
          </p:cNvSpPr>
          <p:nvPr/>
        </p:nvSpPr>
        <p:spPr bwMode="auto">
          <a:xfrm>
            <a:off x="47244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0684" name="AutoShape 28"/>
          <p:cNvSpPr>
            <a:spLocks noChangeArrowheads="1"/>
          </p:cNvSpPr>
          <p:nvPr/>
        </p:nvSpPr>
        <p:spPr bwMode="auto">
          <a:xfrm>
            <a:off x="4724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0685" name="Text Box 29"/>
          <p:cNvSpPr txBox="1">
            <a:spLocks noChangeArrowheads="1"/>
          </p:cNvSpPr>
          <p:nvPr/>
        </p:nvSpPr>
        <p:spPr bwMode="auto">
          <a:xfrm>
            <a:off x="990600" y="1676400"/>
            <a:ext cx="6705600" cy="457200"/>
          </a:xfrm>
          <a:prstGeom prst="rect">
            <a:avLst/>
          </a:prstGeom>
          <a:noFill/>
          <a:ln w="9525">
            <a:noFill/>
            <a:miter lim="800000"/>
            <a:headEnd/>
            <a:tailEnd/>
          </a:ln>
          <a:effectLst/>
        </p:spPr>
        <p:txBody>
          <a:bodyPr>
            <a:spAutoFit/>
          </a:bodyPr>
          <a:lstStyle/>
          <a:p>
            <a:pPr algn="l">
              <a:spcBef>
                <a:spcPct val="50000"/>
              </a:spcBef>
            </a:pPr>
            <a:endParaRPr lang="en-US"/>
          </a:p>
        </p:txBody>
      </p:sp>
      <p:sp>
        <p:nvSpPr>
          <p:cNvPr id="70686" name="Text Box 30"/>
          <p:cNvSpPr txBox="1">
            <a:spLocks noChangeArrowheads="1"/>
          </p:cNvSpPr>
          <p:nvPr/>
        </p:nvSpPr>
        <p:spPr bwMode="auto">
          <a:xfrm>
            <a:off x="1219200" y="1981200"/>
            <a:ext cx="5791200" cy="457200"/>
          </a:xfrm>
          <a:prstGeom prst="rect">
            <a:avLst/>
          </a:prstGeom>
          <a:noFill/>
          <a:ln w="9525">
            <a:noFill/>
            <a:miter lim="800000"/>
            <a:headEnd/>
            <a:tailEnd/>
          </a:ln>
          <a:effectLst/>
        </p:spPr>
        <p:txBody>
          <a:bodyPr>
            <a:spAutoFit/>
          </a:bodyPr>
          <a:lstStyle/>
          <a:p>
            <a:pPr algn="l">
              <a:spcBef>
                <a:spcPct val="50000"/>
              </a:spcBef>
            </a:pPr>
            <a:endParaRPr lang="en-US"/>
          </a:p>
        </p:txBody>
      </p:sp>
      <p:sp>
        <p:nvSpPr>
          <p:cNvPr id="70687" name="Text Box 31"/>
          <p:cNvSpPr txBox="1">
            <a:spLocks noChangeArrowheads="1"/>
          </p:cNvSpPr>
          <p:nvPr/>
        </p:nvSpPr>
        <p:spPr bwMode="auto">
          <a:xfrm>
            <a:off x="1143000" y="1143000"/>
            <a:ext cx="6934200" cy="2892425"/>
          </a:xfrm>
          <a:prstGeom prst="rect">
            <a:avLst/>
          </a:prstGeom>
          <a:solidFill>
            <a:schemeClr val="bg1"/>
          </a:solidFill>
          <a:ln w="9525">
            <a:noFill/>
            <a:miter lim="800000"/>
            <a:headEnd/>
            <a:tailEnd/>
          </a:ln>
          <a:effectLst/>
        </p:spPr>
        <p:txBody>
          <a:bodyPr>
            <a:spAutoFit/>
          </a:bodyPr>
          <a:lstStyle/>
          <a:p>
            <a:pPr marL="374650" indent="-374650">
              <a:spcBef>
                <a:spcPct val="50000"/>
              </a:spcBef>
            </a:pPr>
            <a:r>
              <a:rPr lang="en-US" sz="2800" b="1">
                <a:latin typeface="Arial" charset="0"/>
              </a:rPr>
              <a:t>Arctowski’s focus on Antarctica (1905) </a:t>
            </a:r>
          </a:p>
          <a:p>
            <a:pPr marL="374650" indent="-374650" algn="l">
              <a:spcBef>
                <a:spcPct val="50000"/>
              </a:spcBef>
            </a:pPr>
            <a:r>
              <a:rPr lang="en-US">
                <a:latin typeface="Arial" charset="0"/>
              </a:rPr>
              <a:t>1. Geographical research expeditions</a:t>
            </a:r>
          </a:p>
          <a:p>
            <a:pPr marL="374650" indent="-374650" algn="l">
              <a:spcBef>
                <a:spcPct val="50000"/>
              </a:spcBef>
            </a:pPr>
            <a:r>
              <a:rPr lang="en-US">
                <a:latin typeface="Arial" charset="0"/>
              </a:rPr>
              <a:t>2. Permanent circumpolar over-wintering stations  (systematic scientific investigation )</a:t>
            </a:r>
          </a:p>
          <a:p>
            <a:pPr marL="374650" indent="-374650" algn="l">
              <a:spcBef>
                <a:spcPct val="50000"/>
              </a:spcBef>
            </a:pPr>
            <a:r>
              <a:rPr lang="en-US">
                <a:latin typeface="Arial" charset="0"/>
              </a:rPr>
              <a:t>3. Supplementary extended overland journeys (geological investigations of the continent)</a:t>
            </a:r>
          </a:p>
        </p:txBody>
      </p:sp>
      <p:sp>
        <p:nvSpPr>
          <p:cNvPr id="70688" name="Rectangle 32"/>
          <p:cNvSpPr>
            <a:spLocks noChangeArrowheads="1"/>
          </p:cNvSpPr>
          <p:nvPr/>
        </p:nvSpPr>
        <p:spPr bwMode="auto">
          <a:xfrm>
            <a:off x="533400" y="4724400"/>
            <a:ext cx="184150" cy="457200"/>
          </a:xfrm>
          <a:prstGeom prst="rect">
            <a:avLst/>
          </a:prstGeom>
          <a:noFill/>
          <a:ln w="9525">
            <a:noFill/>
            <a:miter lim="800000"/>
            <a:headEnd/>
            <a:tailEnd/>
          </a:ln>
          <a:effectLst/>
        </p:spPr>
        <p:txBody>
          <a:bodyPr wrap="none">
            <a:spAutoFit/>
          </a:bodyPr>
          <a:lstStyle/>
          <a:p>
            <a:pPr algn="l"/>
            <a:endParaRPr lang="en-US">
              <a:latin typeface="Arial" charset="0"/>
            </a:endParaRPr>
          </a:p>
        </p:txBody>
      </p:sp>
      <p:pic>
        <p:nvPicPr>
          <p:cNvPr id="70690" name="Picture 34" descr="E:\Eigene Dateien\BELGICA\BelgicaMeasuringWaterTempWeb.jpeg"/>
          <p:cNvPicPr>
            <a:picLocks noChangeAspect="1" noChangeArrowheads="1"/>
          </p:cNvPicPr>
          <p:nvPr/>
        </p:nvPicPr>
        <p:blipFill>
          <a:blip r:embed="rId2" cstate="print"/>
          <a:srcRect/>
          <a:stretch>
            <a:fillRect/>
          </a:stretch>
        </p:blipFill>
        <p:spPr bwMode="auto">
          <a:xfrm>
            <a:off x="5334000" y="4114800"/>
            <a:ext cx="2743200" cy="1816100"/>
          </a:xfrm>
          <a:prstGeom prst="rect">
            <a:avLst/>
          </a:prstGeom>
          <a:noFill/>
        </p:spPr>
      </p:pic>
      <p:pic>
        <p:nvPicPr>
          <p:cNvPr id="70691" name="Picture 35" descr="E:\Eigene Dateien\BELGICA\Belgica_16Feb1899 oTweb.jpg"/>
          <p:cNvPicPr>
            <a:picLocks noChangeAspect="1" noChangeArrowheads="1"/>
          </p:cNvPicPr>
          <p:nvPr/>
        </p:nvPicPr>
        <p:blipFill>
          <a:blip r:embed="rId3" cstate="print"/>
          <a:srcRect/>
          <a:stretch>
            <a:fillRect/>
          </a:stretch>
        </p:blipFill>
        <p:spPr bwMode="auto">
          <a:xfrm>
            <a:off x="2362200" y="4114800"/>
            <a:ext cx="2771775" cy="1822450"/>
          </a:xfrm>
          <a:prstGeom prst="rect">
            <a:avLst/>
          </a:prstGeom>
          <a:noFill/>
        </p:spPr>
      </p:pic>
      <p:sp>
        <p:nvSpPr>
          <p:cNvPr id="70692" name="Text Box 36"/>
          <p:cNvSpPr txBox="1">
            <a:spLocks noChangeArrowheads="1"/>
          </p:cNvSpPr>
          <p:nvPr/>
        </p:nvSpPr>
        <p:spPr bwMode="auto">
          <a:xfrm>
            <a:off x="1143000" y="4114800"/>
            <a:ext cx="990600" cy="517525"/>
          </a:xfrm>
          <a:prstGeom prst="rect">
            <a:avLst/>
          </a:prstGeom>
          <a:solidFill>
            <a:schemeClr val="bg1"/>
          </a:solidFill>
          <a:ln w="9525">
            <a:noFill/>
            <a:miter lim="800000"/>
            <a:headEnd/>
            <a:tailEnd/>
          </a:ln>
          <a:effectLst/>
        </p:spPr>
        <p:txBody>
          <a:bodyPr>
            <a:spAutoFit/>
          </a:bodyPr>
          <a:lstStyle/>
          <a:p>
            <a:pPr algn="l">
              <a:spcBef>
                <a:spcPct val="50000"/>
              </a:spcBef>
            </a:pPr>
            <a:r>
              <a:rPr lang="en-US" sz="1400">
                <a:latin typeface="Arial" charset="0"/>
              </a:rPr>
              <a:t>“Belgica”</a:t>
            </a:r>
          </a:p>
          <a:p>
            <a:pPr algn="l"/>
            <a:r>
              <a:rPr lang="en-US" sz="1400">
                <a:latin typeface="Arial" charset="0"/>
              </a:rPr>
              <a:t> 1899</a:t>
            </a:r>
            <a:endParaRPr lang="en-US"/>
          </a:p>
        </p:txBody>
      </p:sp>
      <p:sp>
        <p:nvSpPr>
          <p:cNvPr id="70693" name="Text Box 37"/>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11</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56323"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56324"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25"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26"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27"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28"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29"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30"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31"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32"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33"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6334"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35"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36"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37"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38"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39"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40"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41"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6342"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6343"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6344"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56345"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56346"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56347" name="Text Box 27"/>
          <p:cNvSpPr txBox="1">
            <a:spLocks noChangeArrowheads="1"/>
          </p:cNvSpPr>
          <p:nvPr/>
        </p:nvSpPr>
        <p:spPr bwMode="auto">
          <a:xfrm>
            <a:off x="990600" y="990600"/>
            <a:ext cx="7162800" cy="4783138"/>
          </a:xfrm>
          <a:prstGeom prst="rect">
            <a:avLst/>
          </a:prstGeom>
          <a:solidFill>
            <a:schemeClr val="bg1">
              <a:alpha val="50000"/>
            </a:schemeClr>
          </a:solidFill>
          <a:ln w="9525">
            <a:noFill/>
            <a:miter lim="800000"/>
            <a:headEnd/>
            <a:tailEnd/>
          </a:ln>
          <a:effectLst/>
        </p:spPr>
        <p:txBody>
          <a:bodyPr>
            <a:spAutoFit/>
          </a:bodyPr>
          <a:lstStyle/>
          <a:p>
            <a:pPr algn="l">
              <a:spcBef>
                <a:spcPct val="50000"/>
              </a:spcBef>
            </a:pPr>
            <a:r>
              <a:rPr lang="en-US" sz="2800" b="1">
                <a:latin typeface="Arial" charset="0"/>
              </a:rPr>
              <a:t>International Congress for the Study of Polar Regions (Brussels, 1906)</a:t>
            </a:r>
          </a:p>
          <a:p>
            <a:pPr algn="l">
              <a:spcBef>
                <a:spcPct val="50000"/>
              </a:spcBef>
            </a:pPr>
            <a:r>
              <a:rPr lang="en-US" b="1">
                <a:latin typeface="Arial" charset="0"/>
              </a:rPr>
              <a:t>Brussels (1908)</a:t>
            </a:r>
            <a:r>
              <a:rPr lang="en-US">
                <a:latin typeface="Arial" charset="0"/>
              </a:rPr>
              <a:t> </a:t>
            </a:r>
          </a:p>
          <a:p>
            <a:pPr algn="l"/>
            <a:r>
              <a:rPr lang="en-US" sz="2000">
                <a:latin typeface="Arial" charset="0"/>
              </a:rPr>
              <a:t>President: 	  	Cagni (Italy)</a:t>
            </a:r>
          </a:p>
          <a:p>
            <a:pPr algn="l"/>
            <a:r>
              <a:rPr lang="en-US" sz="2000">
                <a:latin typeface="Arial" charset="0"/>
              </a:rPr>
              <a:t>Vice president: 		</a:t>
            </a:r>
            <a:r>
              <a:rPr lang="en-US" sz="2000">
                <a:solidFill>
                  <a:srgbClr val="CC3300"/>
                </a:solidFill>
                <a:latin typeface="Arial" charset="0"/>
              </a:rPr>
              <a:t>Nordenskjöld</a:t>
            </a:r>
            <a:r>
              <a:rPr lang="en-US" sz="2000">
                <a:latin typeface="Arial" charset="0"/>
              </a:rPr>
              <a:t> (Sweden)</a:t>
            </a:r>
          </a:p>
          <a:p>
            <a:pPr algn="l"/>
            <a:r>
              <a:rPr lang="en-US" sz="2000">
                <a:latin typeface="Arial" charset="0"/>
              </a:rPr>
              <a:t>Secretary General: 	</a:t>
            </a:r>
            <a:r>
              <a:rPr lang="en-US" sz="2000">
                <a:solidFill>
                  <a:srgbClr val="CC3300"/>
                </a:solidFill>
                <a:latin typeface="Arial" charset="0"/>
              </a:rPr>
              <a:t>Lecointe</a:t>
            </a:r>
            <a:r>
              <a:rPr lang="en-US" sz="2000">
                <a:latin typeface="Arial" charset="0"/>
              </a:rPr>
              <a:t> (Belgium)</a:t>
            </a:r>
          </a:p>
          <a:p>
            <a:pPr>
              <a:spcBef>
                <a:spcPct val="50000"/>
              </a:spcBef>
            </a:pPr>
            <a:r>
              <a:rPr lang="en-US" b="1">
                <a:solidFill>
                  <a:srgbClr val="CC3300"/>
                </a:solidFill>
                <a:latin typeface="Arial" charset="0"/>
              </a:rPr>
              <a:t>Race to the Poles</a:t>
            </a:r>
            <a:endParaRPr lang="en-US" b="1">
              <a:latin typeface="Arial" charset="0"/>
            </a:endParaRPr>
          </a:p>
          <a:p>
            <a:pPr algn="l">
              <a:spcBef>
                <a:spcPct val="50000"/>
              </a:spcBef>
            </a:pPr>
            <a:r>
              <a:rPr lang="en-US" b="1">
                <a:latin typeface="Arial" charset="0"/>
              </a:rPr>
              <a:t>Rome (1913) </a:t>
            </a:r>
          </a:p>
          <a:p>
            <a:pPr algn="l"/>
            <a:r>
              <a:rPr lang="en-US">
                <a:latin typeface="Arial" charset="0"/>
              </a:rPr>
              <a:t>Inauguration of “</a:t>
            </a:r>
            <a:r>
              <a:rPr lang="en-US" b="1">
                <a:latin typeface="Arial" charset="0"/>
              </a:rPr>
              <a:t>International Polar Commission</a:t>
            </a:r>
            <a:r>
              <a:rPr lang="en-US">
                <a:latin typeface="Arial" charset="0"/>
              </a:rPr>
              <a:t>”</a:t>
            </a:r>
          </a:p>
          <a:p>
            <a:pPr algn="l"/>
            <a:r>
              <a:rPr lang="en-US" sz="2000">
                <a:latin typeface="Arial" charset="0"/>
              </a:rPr>
              <a:t>President: 	  	Tschernyschew (Russia)</a:t>
            </a:r>
          </a:p>
          <a:p>
            <a:pPr algn="l"/>
            <a:r>
              <a:rPr lang="en-US" sz="2000">
                <a:latin typeface="Arial" charset="0"/>
              </a:rPr>
              <a:t>Vice president: 		</a:t>
            </a:r>
            <a:r>
              <a:rPr lang="en-US" sz="2000">
                <a:solidFill>
                  <a:srgbClr val="CC3300"/>
                </a:solidFill>
                <a:latin typeface="Arial" charset="0"/>
              </a:rPr>
              <a:t>Nordenskjöld</a:t>
            </a:r>
            <a:r>
              <a:rPr lang="en-US" sz="2000">
                <a:latin typeface="Arial" charset="0"/>
              </a:rPr>
              <a:t> (Sweden)</a:t>
            </a:r>
          </a:p>
          <a:p>
            <a:pPr algn="l"/>
            <a:r>
              <a:rPr lang="en-US" sz="2000">
                <a:latin typeface="Arial" charset="0"/>
              </a:rPr>
              <a:t>Secretary General: 	Peary (USA)</a:t>
            </a:r>
          </a:p>
        </p:txBody>
      </p:sp>
      <p:sp>
        <p:nvSpPr>
          <p:cNvPr id="56348" name="AutoShape 28"/>
          <p:cNvSpPr>
            <a:spLocks noChangeArrowheads="1"/>
          </p:cNvSpPr>
          <p:nvPr/>
        </p:nvSpPr>
        <p:spPr bwMode="auto">
          <a:xfrm>
            <a:off x="48768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49" name="AutoShape 29"/>
          <p:cNvSpPr>
            <a:spLocks noChangeArrowheads="1"/>
          </p:cNvSpPr>
          <p:nvPr/>
        </p:nvSpPr>
        <p:spPr bwMode="auto">
          <a:xfrm>
            <a:off x="5334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50" name="AutoShape 30"/>
          <p:cNvSpPr>
            <a:spLocks noChangeArrowheads="1"/>
          </p:cNvSpPr>
          <p:nvPr/>
        </p:nvSpPr>
        <p:spPr bwMode="auto">
          <a:xfrm>
            <a:off x="62484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51" name="AutoShape 31"/>
          <p:cNvSpPr>
            <a:spLocks noChangeArrowheads="1"/>
          </p:cNvSpPr>
          <p:nvPr/>
        </p:nvSpPr>
        <p:spPr bwMode="auto">
          <a:xfrm>
            <a:off x="48006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52" name="AutoShape 32"/>
          <p:cNvSpPr>
            <a:spLocks noChangeArrowheads="1"/>
          </p:cNvSpPr>
          <p:nvPr/>
        </p:nvSpPr>
        <p:spPr bwMode="auto">
          <a:xfrm>
            <a:off x="5257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53" name="AutoShape 33"/>
          <p:cNvSpPr>
            <a:spLocks noChangeArrowheads="1"/>
          </p:cNvSpPr>
          <p:nvPr/>
        </p:nvSpPr>
        <p:spPr bwMode="auto">
          <a:xfrm>
            <a:off x="6248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6355" name="Text Box 35"/>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12</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98" name="Picture 30" descr="G:\Eigene Dateien an Cornelia Lüdecke (Acer-pzdv2amelz)\Vorlesung SS 2006\Drygalski\Kartenausschnitt SPI groß.jpg"/>
          <p:cNvPicPr>
            <a:picLocks noChangeAspect="1" noChangeArrowheads="1"/>
          </p:cNvPicPr>
          <p:nvPr/>
        </p:nvPicPr>
        <p:blipFill>
          <a:blip r:embed="rId2" cstate="print"/>
          <a:srcRect/>
          <a:stretch>
            <a:fillRect/>
          </a:stretch>
        </p:blipFill>
        <p:spPr bwMode="auto">
          <a:xfrm>
            <a:off x="3505200" y="1143000"/>
            <a:ext cx="1958975" cy="3124200"/>
          </a:xfrm>
          <a:prstGeom prst="rect">
            <a:avLst/>
          </a:prstGeom>
          <a:solidFill>
            <a:schemeClr val="bg1"/>
          </a:solidFill>
          <a:ln w="19050">
            <a:solidFill>
              <a:srgbClr val="000000"/>
            </a:solidFill>
            <a:miter lim="800000"/>
            <a:headEnd/>
            <a:tailEnd/>
          </a:ln>
        </p:spPr>
      </p:pic>
      <p:sp>
        <p:nvSpPr>
          <p:cNvPr id="58370"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58371"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58372"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3"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74"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5"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6"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7"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8"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79"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80"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81"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8382"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3"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4"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5"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6"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7"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8"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89"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8390"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8391"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8392"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58393"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58394"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pic>
        <p:nvPicPr>
          <p:cNvPr id="58395" name="Picture 27" descr="C:\Dokumente und Einstellungen\CL\Eigene Dateien\ATS Luedecke\SPI Spitzbergen1.jpg"/>
          <p:cNvPicPr>
            <a:picLocks noChangeAspect="1" noChangeArrowheads="1"/>
          </p:cNvPicPr>
          <p:nvPr/>
        </p:nvPicPr>
        <p:blipFill>
          <a:blip r:embed="rId3" cstate="print"/>
          <a:srcRect/>
          <a:stretch>
            <a:fillRect/>
          </a:stretch>
        </p:blipFill>
        <p:spPr bwMode="auto">
          <a:xfrm>
            <a:off x="5486400" y="3429000"/>
            <a:ext cx="3352800" cy="2289175"/>
          </a:xfrm>
          <a:prstGeom prst="rect">
            <a:avLst/>
          </a:prstGeom>
          <a:noFill/>
        </p:spPr>
      </p:pic>
      <p:pic>
        <p:nvPicPr>
          <p:cNvPr id="58396" name="Picture 28" descr="C:\Dokumente und Einstellungen\CL\Eigene Dateien\ATS Luedecke\SPI Spitzbergen2.jpg"/>
          <p:cNvPicPr>
            <a:picLocks noChangeAspect="1" noChangeArrowheads="1"/>
          </p:cNvPicPr>
          <p:nvPr/>
        </p:nvPicPr>
        <p:blipFill>
          <a:blip r:embed="rId4" cstate="print"/>
          <a:srcRect/>
          <a:stretch>
            <a:fillRect/>
          </a:stretch>
        </p:blipFill>
        <p:spPr bwMode="auto">
          <a:xfrm>
            <a:off x="5486400" y="1106488"/>
            <a:ext cx="3352800" cy="2322512"/>
          </a:xfrm>
          <a:prstGeom prst="rect">
            <a:avLst/>
          </a:prstGeom>
          <a:noFill/>
        </p:spPr>
      </p:pic>
      <p:pic>
        <p:nvPicPr>
          <p:cNvPr id="58397" name="Picture 29" descr="E:\Eigene Dateien\Tagungen 2009\AT Summit 2009 Washington DC\Luedecke\mSPI 1910 Fesselballonaufstieg.jpg"/>
          <p:cNvPicPr>
            <a:picLocks noChangeAspect="1" noChangeArrowheads="1"/>
          </p:cNvPicPr>
          <p:nvPr/>
        </p:nvPicPr>
        <p:blipFill>
          <a:blip r:embed="rId5" cstate="print"/>
          <a:srcRect/>
          <a:stretch>
            <a:fillRect/>
          </a:stretch>
        </p:blipFill>
        <p:spPr bwMode="auto">
          <a:xfrm>
            <a:off x="381000" y="1143000"/>
            <a:ext cx="3124200" cy="2139950"/>
          </a:xfrm>
          <a:prstGeom prst="rect">
            <a:avLst/>
          </a:prstGeom>
          <a:noFill/>
        </p:spPr>
      </p:pic>
      <p:sp>
        <p:nvSpPr>
          <p:cNvPr id="58399" name="Oval 31"/>
          <p:cNvSpPr>
            <a:spLocks noChangeArrowheads="1"/>
          </p:cNvSpPr>
          <p:nvPr/>
        </p:nvSpPr>
        <p:spPr bwMode="auto">
          <a:xfrm>
            <a:off x="3886200" y="2057400"/>
            <a:ext cx="152400" cy="152400"/>
          </a:xfrm>
          <a:prstGeom prst="ellipse">
            <a:avLst/>
          </a:prstGeom>
          <a:noFill/>
          <a:ln w="28575">
            <a:solidFill>
              <a:srgbClr val="FF3300"/>
            </a:solidFill>
            <a:round/>
            <a:headEnd/>
            <a:tailEnd/>
          </a:ln>
          <a:effectLst/>
        </p:spPr>
        <p:txBody>
          <a:bodyPr wrap="none" anchor="ctr"/>
          <a:lstStyle/>
          <a:p>
            <a:endParaRPr lang="en-US"/>
          </a:p>
        </p:txBody>
      </p:sp>
      <p:sp>
        <p:nvSpPr>
          <p:cNvPr id="58401" name="Text Box 33"/>
          <p:cNvSpPr txBox="1">
            <a:spLocks noChangeArrowheads="1"/>
          </p:cNvSpPr>
          <p:nvPr/>
        </p:nvSpPr>
        <p:spPr bwMode="auto">
          <a:xfrm>
            <a:off x="381000" y="5029200"/>
            <a:ext cx="4114800" cy="822325"/>
          </a:xfrm>
          <a:prstGeom prst="rect">
            <a:avLst/>
          </a:prstGeom>
          <a:solidFill>
            <a:schemeClr val="bg1"/>
          </a:solidFill>
          <a:ln w="9525">
            <a:noFill/>
            <a:miter lim="800000"/>
            <a:headEnd/>
            <a:tailEnd/>
          </a:ln>
          <a:effectLst/>
        </p:spPr>
        <p:txBody>
          <a:bodyPr>
            <a:spAutoFit/>
          </a:bodyPr>
          <a:lstStyle/>
          <a:p>
            <a:pPr>
              <a:spcBef>
                <a:spcPct val="50000"/>
              </a:spcBef>
            </a:pPr>
            <a:r>
              <a:rPr lang="en-US" b="1">
                <a:latin typeface="Arial" charset="0"/>
              </a:rPr>
              <a:t>German Geophysical Observatory (1911-1914)</a:t>
            </a:r>
            <a:endParaRPr lang="en-US"/>
          </a:p>
        </p:txBody>
      </p:sp>
      <p:sp>
        <p:nvSpPr>
          <p:cNvPr id="58402" name="Text Box 34"/>
          <p:cNvSpPr txBox="1">
            <a:spLocks noChangeArrowheads="1"/>
          </p:cNvSpPr>
          <p:nvPr/>
        </p:nvSpPr>
        <p:spPr bwMode="auto">
          <a:xfrm>
            <a:off x="5486400" y="5410200"/>
            <a:ext cx="1828800" cy="366713"/>
          </a:xfrm>
          <a:prstGeom prst="rect">
            <a:avLst/>
          </a:prstGeom>
          <a:solidFill>
            <a:schemeClr val="bg1"/>
          </a:solidFill>
          <a:ln w="9525">
            <a:noFill/>
            <a:miter lim="800000"/>
            <a:headEnd/>
            <a:tailEnd/>
          </a:ln>
          <a:effectLst/>
        </p:spPr>
        <p:txBody>
          <a:bodyPr>
            <a:spAutoFit/>
          </a:bodyPr>
          <a:lstStyle/>
          <a:p>
            <a:pPr>
              <a:spcBef>
                <a:spcPct val="50000"/>
              </a:spcBef>
            </a:pPr>
            <a:r>
              <a:rPr lang="en-US" sz="1800" b="1">
                <a:latin typeface="Arial" charset="0"/>
              </a:rPr>
              <a:t>Ebeltofthamna</a:t>
            </a:r>
            <a:endParaRPr lang="en-US"/>
          </a:p>
        </p:txBody>
      </p:sp>
      <p:sp>
        <p:nvSpPr>
          <p:cNvPr id="58403" name="Line 35"/>
          <p:cNvSpPr>
            <a:spLocks noChangeShapeType="1"/>
          </p:cNvSpPr>
          <p:nvPr/>
        </p:nvSpPr>
        <p:spPr bwMode="auto">
          <a:xfrm flipV="1">
            <a:off x="3429000" y="2971800"/>
            <a:ext cx="1143000" cy="1981200"/>
          </a:xfrm>
          <a:prstGeom prst="line">
            <a:avLst/>
          </a:prstGeom>
          <a:noFill/>
          <a:ln w="28575">
            <a:solidFill>
              <a:srgbClr val="FF3300"/>
            </a:solidFill>
            <a:round/>
            <a:headEnd/>
            <a:tailEnd type="triangle" w="med" len="med"/>
          </a:ln>
          <a:effectLst/>
        </p:spPr>
        <p:txBody>
          <a:bodyPr wrap="none" anchor="ctr"/>
          <a:lstStyle/>
          <a:p>
            <a:endParaRPr lang="en-US"/>
          </a:p>
        </p:txBody>
      </p:sp>
      <p:sp>
        <p:nvSpPr>
          <p:cNvPr id="58404" name="Line 36"/>
          <p:cNvSpPr>
            <a:spLocks noChangeShapeType="1"/>
          </p:cNvSpPr>
          <p:nvPr/>
        </p:nvSpPr>
        <p:spPr bwMode="auto">
          <a:xfrm>
            <a:off x="5791200" y="533400"/>
            <a:ext cx="685800" cy="0"/>
          </a:xfrm>
          <a:prstGeom prst="line">
            <a:avLst/>
          </a:prstGeom>
          <a:noFill/>
          <a:ln w="38100">
            <a:solidFill>
              <a:srgbClr val="FF3300"/>
            </a:solidFill>
            <a:round/>
            <a:headEnd/>
            <a:tailEnd/>
          </a:ln>
          <a:effectLst/>
        </p:spPr>
        <p:txBody>
          <a:bodyPr wrap="none" anchor="ctr"/>
          <a:lstStyle/>
          <a:p>
            <a:endParaRPr lang="en-US"/>
          </a:p>
        </p:txBody>
      </p:sp>
      <p:sp>
        <p:nvSpPr>
          <p:cNvPr id="58405" name="AutoShape 37"/>
          <p:cNvSpPr>
            <a:spLocks noChangeArrowheads="1"/>
          </p:cNvSpPr>
          <p:nvPr/>
        </p:nvSpPr>
        <p:spPr bwMode="auto">
          <a:xfrm>
            <a:off x="5638800" y="3810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8406" name="Oval 38"/>
          <p:cNvSpPr>
            <a:spLocks noChangeArrowheads="1"/>
          </p:cNvSpPr>
          <p:nvPr/>
        </p:nvSpPr>
        <p:spPr bwMode="auto">
          <a:xfrm>
            <a:off x="4572000" y="2743200"/>
            <a:ext cx="152400" cy="152400"/>
          </a:xfrm>
          <a:prstGeom prst="ellipse">
            <a:avLst/>
          </a:prstGeom>
          <a:noFill/>
          <a:ln w="28575">
            <a:solidFill>
              <a:srgbClr val="FF3300"/>
            </a:solidFill>
            <a:round/>
            <a:headEnd/>
            <a:tailEnd/>
          </a:ln>
          <a:effectLst/>
        </p:spPr>
        <p:txBody>
          <a:bodyPr wrap="none" anchor="ctr"/>
          <a:lstStyle/>
          <a:p>
            <a:endParaRPr lang="en-US"/>
          </a:p>
        </p:txBody>
      </p:sp>
      <p:sp>
        <p:nvSpPr>
          <p:cNvPr id="58407" name="Line 39"/>
          <p:cNvSpPr>
            <a:spLocks noChangeShapeType="1"/>
          </p:cNvSpPr>
          <p:nvPr/>
        </p:nvSpPr>
        <p:spPr bwMode="auto">
          <a:xfrm flipH="1" flipV="1">
            <a:off x="4114800" y="2286000"/>
            <a:ext cx="304800" cy="304800"/>
          </a:xfrm>
          <a:prstGeom prst="line">
            <a:avLst/>
          </a:prstGeom>
          <a:noFill/>
          <a:ln w="28575">
            <a:solidFill>
              <a:srgbClr val="FF3300"/>
            </a:solidFill>
            <a:round/>
            <a:headEnd/>
            <a:tailEnd type="triangle" w="med" len="med"/>
          </a:ln>
          <a:effectLst/>
        </p:spPr>
        <p:txBody>
          <a:bodyPr wrap="none" anchor="ctr"/>
          <a:lstStyle/>
          <a:p>
            <a:endParaRPr lang="en-US"/>
          </a:p>
        </p:txBody>
      </p:sp>
      <p:sp>
        <p:nvSpPr>
          <p:cNvPr id="58400" name="Text Box 32"/>
          <p:cNvSpPr txBox="1">
            <a:spLocks noChangeArrowheads="1"/>
          </p:cNvSpPr>
          <p:nvPr/>
        </p:nvSpPr>
        <p:spPr bwMode="auto">
          <a:xfrm>
            <a:off x="381000" y="3200400"/>
            <a:ext cx="3124200" cy="822325"/>
          </a:xfrm>
          <a:prstGeom prst="rect">
            <a:avLst/>
          </a:prstGeom>
          <a:solidFill>
            <a:schemeClr val="bg1"/>
          </a:solidFill>
          <a:ln w="9525">
            <a:noFill/>
            <a:miter lim="800000"/>
            <a:headEnd/>
            <a:tailEnd/>
          </a:ln>
          <a:effectLst/>
        </p:spPr>
        <p:txBody>
          <a:bodyPr>
            <a:spAutoFit/>
          </a:bodyPr>
          <a:lstStyle/>
          <a:p>
            <a:pPr>
              <a:spcBef>
                <a:spcPct val="50000"/>
              </a:spcBef>
            </a:pPr>
            <a:r>
              <a:rPr lang="en-US" b="1">
                <a:latin typeface="Arial" charset="0"/>
              </a:rPr>
              <a:t>Zeppelin Study Expedition 1910</a:t>
            </a:r>
            <a:endParaRPr lang="en-US"/>
          </a:p>
        </p:txBody>
      </p:sp>
      <p:sp>
        <p:nvSpPr>
          <p:cNvPr id="58409" name="Text Box 41"/>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13</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3" name="Picture 33" descr="E:\Eigene Dateien\Tagungen 2009\AT Summit 2009 Washington DC\Luedecke\Longyearbyen mining x2.jpeg"/>
          <p:cNvPicPr>
            <a:picLocks noChangeAspect="1" noChangeArrowheads="1"/>
          </p:cNvPicPr>
          <p:nvPr/>
        </p:nvPicPr>
        <p:blipFill>
          <a:blip r:embed="rId2" cstate="print"/>
          <a:srcRect/>
          <a:stretch>
            <a:fillRect/>
          </a:stretch>
        </p:blipFill>
        <p:spPr bwMode="auto">
          <a:xfrm>
            <a:off x="0" y="914400"/>
            <a:ext cx="9144000" cy="5183188"/>
          </a:xfrm>
          <a:prstGeom prst="rect">
            <a:avLst/>
          </a:prstGeom>
          <a:noFill/>
        </p:spPr>
      </p:pic>
      <p:sp>
        <p:nvSpPr>
          <p:cNvPr id="71682"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1684"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85"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86"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87"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88"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89"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90"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91"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92"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93"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1694"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95"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96"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97"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98"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699"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700"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701"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1702"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1704"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71705"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71706"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71707" name="Text Box 27"/>
          <p:cNvSpPr txBox="1">
            <a:spLocks noChangeArrowheads="1"/>
          </p:cNvSpPr>
          <p:nvPr/>
        </p:nvSpPr>
        <p:spPr bwMode="auto">
          <a:xfrm>
            <a:off x="1447800" y="1524000"/>
            <a:ext cx="64770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71708" name="Text Box 28"/>
          <p:cNvSpPr txBox="1">
            <a:spLocks noChangeArrowheads="1"/>
          </p:cNvSpPr>
          <p:nvPr/>
        </p:nvSpPr>
        <p:spPr bwMode="auto">
          <a:xfrm>
            <a:off x="990600" y="4495800"/>
            <a:ext cx="6705600" cy="1565275"/>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    Svalbard (since 1900)</a:t>
            </a:r>
          </a:p>
          <a:p>
            <a:pPr algn="l">
              <a:spcBef>
                <a:spcPct val="20000"/>
              </a:spcBef>
              <a:buFontTx/>
              <a:buChar char="•"/>
            </a:pPr>
            <a:r>
              <a:rPr lang="en-US">
                <a:latin typeface="Arial" charset="0"/>
              </a:rPr>
              <a:t>   </a:t>
            </a:r>
            <a:r>
              <a:rPr lang="en-US" sz="2000" b="1">
                <a:latin typeface="Arial" charset="0"/>
              </a:rPr>
              <a:t>Expansion of mining claims</a:t>
            </a:r>
          </a:p>
          <a:p>
            <a:pPr algn="l">
              <a:buFontTx/>
              <a:buChar char="•"/>
            </a:pPr>
            <a:r>
              <a:rPr lang="en-US" sz="2000" b="1">
                <a:latin typeface="Arial" charset="0"/>
              </a:rPr>
              <a:t>    Norwegian interest in resources</a:t>
            </a:r>
          </a:p>
          <a:p>
            <a:pPr algn="l">
              <a:spcBef>
                <a:spcPct val="20000"/>
              </a:spcBef>
            </a:pPr>
            <a:r>
              <a:rPr lang="en-US" sz="2000" b="1">
                <a:latin typeface="Arial" charset="0"/>
              </a:rPr>
              <a:t>=&gt; Norwegian, Swedish and Russian administration?</a:t>
            </a:r>
            <a:endParaRPr lang="en-US" b="1">
              <a:latin typeface="Arial" charset="0"/>
            </a:endParaRPr>
          </a:p>
        </p:txBody>
      </p:sp>
      <p:sp>
        <p:nvSpPr>
          <p:cNvPr id="71710" name="AutoShape 30"/>
          <p:cNvSpPr>
            <a:spLocks noChangeArrowheads="1"/>
          </p:cNvSpPr>
          <p:nvPr/>
        </p:nvSpPr>
        <p:spPr bwMode="auto">
          <a:xfrm>
            <a:off x="75438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1711" name="AutoShape 31"/>
          <p:cNvSpPr>
            <a:spLocks noChangeArrowheads="1"/>
          </p:cNvSpPr>
          <p:nvPr/>
        </p:nvSpPr>
        <p:spPr bwMode="auto">
          <a:xfrm>
            <a:off x="37338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1683" name="Text Box 3"/>
          <p:cNvSpPr txBox="1">
            <a:spLocks noChangeArrowheads="1"/>
          </p:cNvSpPr>
          <p:nvPr/>
        </p:nvSpPr>
        <p:spPr bwMode="auto">
          <a:xfrm>
            <a:off x="0" y="643255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1703"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1714" name="Text Box 34"/>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14</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27651"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27652"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3"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54"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5"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6"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7"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8"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59"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60"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61"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27662"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3"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4"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5"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6"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7"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8"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69"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27670"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27671"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27672"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27673"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27676" name="AutoShape 28"/>
          <p:cNvSpPr>
            <a:spLocks noChangeArrowheads="1"/>
          </p:cNvSpPr>
          <p:nvPr/>
        </p:nvSpPr>
        <p:spPr bwMode="auto">
          <a:xfrm>
            <a:off x="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27679" name="Picture 31" descr="E:\Eigene Dateien\MSM 3_2 SPI 2006\und tscüss Stefanh\alles eis m.jpg"/>
          <p:cNvPicPr>
            <a:picLocks noChangeAspect="1" noChangeArrowheads="1"/>
          </p:cNvPicPr>
          <p:nvPr/>
        </p:nvPicPr>
        <p:blipFill>
          <a:blip r:embed="rId2" cstate="print"/>
          <a:srcRect/>
          <a:stretch>
            <a:fillRect/>
          </a:stretch>
        </p:blipFill>
        <p:spPr bwMode="auto">
          <a:xfrm>
            <a:off x="0" y="914400"/>
            <a:ext cx="9144000" cy="5181600"/>
          </a:xfrm>
          <a:prstGeom prst="rect">
            <a:avLst/>
          </a:prstGeom>
          <a:noFill/>
        </p:spPr>
      </p:pic>
      <p:sp>
        <p:nvSpPr>
          <p:cNvPr id="27677" name="Text Box 29"/>
          <p:cNvSpPr txBox="1">
            <a:spLocks noChangeArrowheads="1"/>
          </p:cNvSpPr>
          <p:nvPr/>
        </p:nvSpPr>
        <p:spPr bwMode="auto">
          <a:xfrm>
            <a:off x="990600" y="2286000"/>
            <a:ext cx="7696200" cy="3683000"/>
          </a:xfrm>
          <a:prstGeom prst="rect">
            <a:avLst/>
          </a:prstGeom>
          <a:solidFill>
            <a:schemeClr val="bg1">
              <a:alpha val="50000"/>
            </a:schemeClr>
          </a:solidFill>
          <a:ln w="9525">
            <a:noFill/>
            <a:miter lim="800000"/>
            <a:headEnd/>
            <a:tailEnd/>
          </a:ln>
          <a:effectLst/>
        </p:spPr>
        <p:txBody>
          <a:bodyPr>
            <a:spAutoFit/>
          </a:bodyPr>
          <a:lstStyle/>
          <a:p>
            <a:pPr algn="r">
              <a:spcBef>
                <a:spcPct val="50000"/>
              </a:spcBef>
            </a:pPr>
            <a:r>
              <a:rPr lang="en-US" b="1">
                <a:latin typeface="Arial" charset="0"/>
              </a:rPr>
              <a:t>  Svalbard Treaty (1920)</a:t>
            </a:r>
          </a:p>
          <a:p>
            <a:pPr algn="r">
              <a:spcBef>
                <a:spcPct val="20000"/>
              </a:spcBef>
            </a:pPr>
            <a:r>
              <a:rPr lang="en-US" sz="1800" b="1">
                <a:latin typeface="Arial" charset="0"/>
              </a:rPr>
              <a:t>   (Denmark, France, Great Britain, Ireland, Italy, </a:t>
            </a:r>
          </a:p>
          <a:p>
            <a:pPr algn="r"/>
            <a:r>
              <a:rPr lang="en-US" sz="1800" b="1">
                <a:latin typeface="Arial" charset="0"/>
              </a:rPr>
              <a:t>Japan, the Netherlands, Norway, USA, Sweden)</a:t>
            </a:r>
            <a:endParaRPr lang="en-US" sz="2000">
              <a:latin typeface="Arial" charset="0"/>
            </a:endParaRPr>
          </a:p>
          <a:p>
            <a:pPr algn="l">
              <a:spcBef>
                <a:spcPct val="20000"/>
              </a:spcBef>
              <a:buFontTx/>
              <a:buChar char="•"/>
            </a:pPr>
            <a:r>
              <a:rPr lang="en-US" sz="2000">
                <a:latin typeface="Arial" charset="0"/>
              </a:rPr>
              <a:t>  </a:t>
            </a:r>
            <a:r>
              <a:rPr lang="en-US" sz="2000" b="1">
                <a:latin typeface="Arial" charset="0"/>
              </a:rPr>
              <a:t>Norway's full </a:t>
            </a:r>
            <a:r>
              <a:rPr lang="en-US" sz="2000" b="1" i="1" u="sng">
                <a:latin typeface="Arial" charset="0"/>
              </a:rPr>
              <a:t>sovereignty</a:t>
            </a:r>
            <a:r>
              <a:rPr lang="en-US" sz="2000" b="1">
                <a:latin typeface="Arial" charset="0"/>
              </a:rPr>
              <a:t> over Svalbard</a:t>
            </a:r>
          </a:p>
          <a:p>
            <a:pPr algn="l">
              <a:buFontTx/>
              <a:buChar char="•"/>
            </a:pPr>
            <a:r>
              <a:rPr lang="en-US" sz="2000" b="1">
                <a:latin typeface="Arial" charset="0"/>
              </a:rPr>
              <a:t>  </a:t>
            </a:r>
            <a:r>
              <a:rPr lang="en-US" sz="2000" b="1" i="1" u="sng">
                <a:latin typeface="Arial" charset="0"/>
              </a:rPr>
              <a:t>Demilitarization</a:t>
            </a:r>
            <a:endParaRPr lang="en-US" sz="2000" b="1">
              <a:latin typeface="Arial" charset="0"/>
            </a:endParaRPr>
          </a:p>
          <a:p>
            <a:pPr algn="l">
              <a:buFontTx/>
              <a:buChar char="•"/>
            </a:pPr>
            <a:r>
              <a:rPr lang="en-US" sz="2000" b="1">
                <a:latin typeface="Arial" charset="0"/>
              </a:rPr>
              <a:t>  Free </a:t>
            </a:r>
            <a:r>
              <a:rPr lang="en-US" sz="2000" b="1" i="1" u="sng">
                <a:latin typeface="Arial" charset="0"/>
              </a:rPr>
              <a:t>communications</a:t>
            </a:r>
            <a:endParaRPr lang="en-US" sz="2000" b="1">
              <a:latin typeface="Arial" charset="0"/>
            </a:endParaRPr>
          </a:p>
          <a:p>
            <a:pPr algn="l">
              <a:buFontTx/>
              <a:buChar char="•"/>
            </a:pPr>
            <a:r>
              <a:rPr lang="en-US" sz="2000" b="1">
                <a:latin typeface="Arial" charset="0"/>
              </a:rPr>
              <a:t>  </a:t>
            </a:r>
            <a:r>
              <a:rPr lang="en-US" sz="2000" b="1" i="1" u="sng">
                <a:latin typeface="Arial" charset="0"/>
              </a:rPr>
              <a:t>Equal rights</a:t>
            </a:r>
            <a:r>
              <a:rPr lang="en-US" sz="2000" b="1">
                <a:latin typeface="Arial" charset="0"/>
              </a:rPr>
              <a:t> of economic exploitation</a:t>
            </a:r>
          </a:p>
          <a:p>
            <a:pPr algn="l">
              <a:buFontTx/>
              <a:buChar char="•"/>
            </a:pPr>
            <a:r>
              <a:rPr lang="en-US" sz="2000" b="1">
                <a:latin typeface="Arial" charset="0"/>
              </a:rPr>
              <a:t>  </a:t>
            </a:r>
            <a:r>
              <a:rPr lang="en-US" sz="2000" b="1" i="1" u="sng">
                <a:latin typeface="Arial" charset="0"/>
              </a:rPr>
              <a:t>Peaceful utilization</a:t>
            </a:r>
            <a:r>
              <a:rPr lang="en-US" sz="2000" b="1">
                <a:latin typeface="Arial" charset="0"/>
              </a:rPr>
              <a:t> of the archipelago. </a:t>
            </a:r>
          </a:p>
          <a:p>
            <a:pPr algn="l">
              <a:buFontTx/>
              <a:buChar char="•"/>
            </a:pPr>
            <a:r>
              <a:rPr lang="en-US" sz="2000" b="1">
                <a:latin typeface="Arial" charset="0"/>
              </a:rPr>
              <a:t>  Management and regulation of </a:t>
            </a:r>
            <a:r>
              <a:rPr lang="en-US" sz="2000" b="1" i="1" u="sng">
                <a:latin typeface="Arial" charset="0"/>
              </a:rPr>
              <a:t>research</a:t>
            </a:r>
            <a:r>
              <a:rPr lang="en-US" sz="2000" b="1">
                <a:latin typeface="Arial" charset="0"/>
              </a:rPr>
              <a:t> in Svalbard </a:t>
            </a:r>
          </a:p>
          <a:p>
            <a:pPr algn="l">
              <a:buFontTx/>
              <a:buChar char="•"/>
            </a:pPr>
            <a:r>
              <a:rPr lang="en-US" sz="2000" b="1">
                <a:latin typeface="Arial" charset="0"/>
              </a:rPr>
              <a:t>  Establishment of an </a:t>
            </a:r>
            <a:r>
              <a:rPr lang="en-US" sz="2000" b="1" i="1" u="sng">
                <a:latin typeface="Arial" charset="0"/>
              </a:rPr>
              <a:t>international meteorological station</a:t>
            </a:r>
          </a:p>
          <a:p>
            <a:pPr algn="l">
              <a:spcBef>
                <a:spcPct val="40000"/>
              </a:spcBef>
            </a:pPr>
            <a:r>
              <a:rPr lang="en-US" sz="2000" b="1">
                <a:latin typeface="Arial" charset="0"/>
              </a:rPr>
              <a:t>=&gt; Grants for exploration  =&gt; Norwegian Polar Institute (1928)</a:t>
            </a:r>
            <a:endParaRPr lang="de-DE" sz="2000" b="1">
              <a:latin typeface="Arial" charset="0"/>
            </a:endParaRPr>
          </a:p>
        </p:txBody>
      </p:sp>
      <p:sp>
        <p:nvSpPr>
          <p:cNvPr id="27680" name="AutoShape 32"/>
          <p:cNvSpPr>
            <a:spLocks noChangeArrowheads="1"/>
          </p:cNvSpPr>
          <p:nvPr/>
        </p:nvSpPr>
        <p:spPr bwMode="auto">
          <a:xfrm>
            <a:off x="14478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27681" name="Text Box 33"/>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15</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1443"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1444"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45"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46"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47"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48"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49"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50"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51"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52"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53"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1454"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55"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56"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57"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58"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59"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60"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61"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1462"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1464"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61465"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61463"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pic>
        <p:nvPicPr>
          <p:cNvPr id="61469" name="Picture 29" descr="E:\Eigene Dateien\Aeroarctic\Bruns Transarktisroute 1919 map.jpg"/>
          <p:cNvPicPr>
            <a:picLocks noChangeAspect="1" noChangeArrowheads="1"/>
          </p:cNvPicPr>
          <p:nvPr/>
        </p:nvPicPr>
        <p:blipFill>
          <a:blip r:embed="rId2" cstate="print"/>
          <a:srcRect/>
          <a:stretch>
            <a:fillRect/>
          </a:stretch>
        </p:blipFill>
        <p:spPr bwMode="auto">
          <a:xfrm>
            <a:off x="228600" y="1905000"/>
            <a:ext cx="3657600" cy="3638550"/>
          </a:xfrm>
          <a:prstGeom prst="rect">
            <a:avLst/>
          </a:prstGeom>
          <a:noFill/>
        </p:spPr>
      </p:pic>
      <p:sp>
        <p:nvSpPr>
          <p:cNvPr id="61470" name="Text Box 30"/>
          <p:cNvSpPr txBox="1">
            <a:spLocks noChangeArrowheads="1"/>
          </p:cNvSpPr>
          <p:nvPr/>
        </p:nvSpPr>
        <p:spPr bwMode="auto">
          <a:xfrm>
            <a:off x="228600" y="990600"/>
            <a:ext cx="3657600" cy="822325"/>
          </a:xfrm>
          <a:prstGeom prst="rect">
            <a:avLst/>
          </a:prstGeom>
          <a:solidFill>
            <a:schemeClr val="bg1"/>
          </a:solidFill>
          <a:ln w="9525">
            <a:noFill/>
            <a:miter lim="800000"/>
            <a:headEnd/>
            <a:tailEnd/>
          </a:ln>
          <a:effectLst/>
        </p:spPr>
        <p:txBody>
          <a:bodyPr>
            <a:spAutoFit/>
          </a:bodyPr>
          <a:lstStyle/>
          <a:p>
            <a:pPr>
              <a:spcBef>
                <a:spcPct val="50000"/>
              </a:spcBef>
            </a:pPr>
            <a:r>
              <a:rPr lang="en-US" b="1">
                <a:latin typeface="Arial" charset="0"/>
              </a:rPr>
              <a:t>Trans-Arctic airline with airships (Bruns 1919) </a:t>
            </a:r>
          </a:p>
        </p:txBody>
      </p:sp>
      <p:pic>
        <p:nvPicPr>
          <p:cNvPr id="61473" name="Picture 33" descr="F:\ATS abstracts\Aktis Herausgeber 1928.jpg"/>
          <p:cNvPicPr>
            <a:picLocks noChangeAspect="1" noChangeArrowheads="1"/>
          </p:cNvPicPr>
          <p:nvPr/>
        </p:nvPicPr>
        <p:blipFill>
          <a:blip r:embed="rId3" cstate="print"/>
          <a:srcRect/>
          <a:stretch>
            <a:fillRect/>
          </a:stretch>
        </p:blipFill>
        <p:spPr bwMode="auto">
          <a:xfrm>
            <a:off x="6477000" y="2667000"/>
            <a:ext cx="2438400" cy="1951038"/>
          </a:xfrm>
          <a:prstGeom prst="rect">
            <a:avLst/>
          </a:prstGeom>
          <a:noFill/>
        </p:spPr>
      </p:pic>
      <p:sp>
        <p:nvSpPr>
          <p:cNvPr id="61474" name="Text Box 34"/>
          <p:cNvSpPr txBox="1">
            <a:spLocks noChangeArrowheads="1"/>
          </p:cNvSpPr>
          <p:nvPr/>
        </p:nvSpPr>
        <p:spPr bwMode="auto">
          <a:xfrm>
            <a:off x="4953000" y="990600"/>
            <a:ext cx="3352800" cy="1552575"/>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International Society for the Exploration of the Arctic Regions by Means of Aircraft</a:t>
            </a:r>
            <a:endParaRPr lang="en-US" b="1"/>
          </a:p>
        </p:txBody>
      </p:sp>
      <p:pic>
        <p:nvPicPr>
          <p:cNvPr id="61472" name="Picture 32" descr="C:\Dokumente und Einstellungen\CL\Eigene Dateien\ATS Luedecke\AEROARCTIC Guppe 1926 Berlin.jpg"/>
          <p:cNvPicPr>
            <a:picLocks noChangeAspect="1" noChangeArrowheads="1"/>
          </p:cNvPicPr>
          <p:nvPr/>
        </p:nvPicPr>
        <p:blipFill>
          <a:blip r:embed="rId4" cstate="print"/>
          <a:srcRect/>
          <a:stretch>
            <a:fillRect/>
          </a:stretch>
        </p:blipFill>
        <p:spPr bwMode="auto">
          <a:xfrm>
            <a:off x="4038600" y="3429000"/>
            <a:ext cx="3124200" cy="2152650"/>
          </a:xfrm>
          <a:prstGeom prst="rect">
            <a:avLst/>
          </a:prstGeom>
          <a:noFill/>
        </p:spPr>
      </p:pic>
      <p:sp>
        <p:nvSpPr>
          <p:cNvPr id="61475" name="Line 35"/>
          <p:cNvSpPr>
            <a:spLocks noChangeShapeType="1"/>
          </p:cNvSpPr>
          <p:nvPr/>
        </p:nvSpPr>
        <p:spPr bwMode="auto">
          <a:xfrm>
            <a:off x="3886200" y="1219200"/>
            <a:ext cx="914400" cy="0"/>
          </a:xfrm>
          <a:prstGeom prst="line">
            <a:avLst/>
          </a:prstGeom>
          <a:noFill/>
          <a:ln w="57150">
            <a:solidFill>
              <a:srgbClr val="CC3300"/>
            </a:solidFill>
            <a:round/>
            <a:headEnd/>
            <a:tailEnd type="triangle" w="med" len="med"/>
          </a:ln>
          <a:effectLst/>
        </p:spPr>
        <p:txBody>
          <a:bodyPr wrap="none" anchor="ctr"/>
          <a:lstStyle/>
          <a:p>
            <a:endParaRPr lang="en-US"/>
          </a:p>
        </p:txBody>
      </p:sp>
      <p:sp>
        <p:nvSpPr>
          <p:cNvPr id="61478" name="Oval 38"/>
          <p:cNvSpPr>
            <a:spLocks noChangeArrowheads="1"/>
          </p:cNvSpPr>
          <p:nvPr/>
        </p:nvSpPr>
        <p:spPr bwMode="auto">
          <a:xfrm>
            <a:off x="5257800" y="4114800"/>
            <a:ext cx="381000" cy="381000"/>
          </a:xfrm>
          <a:prstGeom prst="ellipse">
            <a:avLst/>
          </a:prstGeom>
          <a:noFill/>
          <a:ln w="28575">
            <a:solidFill>
              <a:srgbClr val="CC3300"/>
            </a:solidFill>
            <a:round/>
            <a:headEnd/>
            <a:tailEnd/>
          </a:ln>
          <a:effectLst/>
        </p:spPr>
        <p:txBody>
          <a:bodyPr wrap="none" anchor="ctr"/>
          <a:lstStyle/>
          <a:p>
            <a:endParaRPr lang="en-US"/>
          </a:p>
        </p:txBody>
      </p:sp>
      <p:sp>
        <p:nvSpPr>
          <p:cNvPr id="61479" name="Text Box 39"/>
          <p:cNvSpPr txBox="1">
            <a:spLocks noChangeArrowheads="1"/>
          </p:cNvSpPr>
          <p:nvPr/>
        </p:nvSpPr>
        <p:spPr bwMode="auto">
          <a:xfrm>
            <a:off x="4953000" y="5562600"/>
            <a:ext cx="1219200" cy="366713"/>
          </a:xfrm>
          <a:prstGeom prst="rect">
            <a:avLst/>
          </a:prstGeom>
          <a:noFill/>
          <a:ln w="9525">
            <a:noFill/>
            <a:miter lim="800000"/>
            <a:headEnd/>
            <a:tailEnd/>
          </a:ln>
          <a:effectLst/>
        </p:spPr>
        <p:txBody>
          <a:bodyPr>
            <a:spAutoFit/>
          </a:bodyPr>
          <a:lstStyle/>
          <a:p>
            <a:pPr>
              <a:spcBef>
                <a:spcPct val="50000"/>
              </a:spcBef>
            </a:pPr>
            <a:r>
              <a:rPr lang="en-US" sz="1800">
                <a:latin typeface="Arial" charset="0"/>
              </a:rPr>
              <a:t>Nansen</a:t>
            </a:r>
            <a:endParaRPr lang="en-US"/>
          </a:p>
        </p:txBody>
      </p:sp>
      <p:sp>
        <p:nvSpPr>
          <p:cNvPr id="61480" name="AutoShape 40"/>
          <p:cNvSpPr>
            <a:spLocks noChangeArrowheads="1"/>
          </p:cNvSpPr>
          <p:nvPr/>
        </p:nvSpPr>
        <p:spPr bwMode="auto">
          <a:xfrm>
            <a:off x="762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1481" name="Text Box 41"/>
          <p:cNvSpPr txBox="1">
            <a:spLocks noChangeArrowheads="1"/>
          </p:cNvSpPr>
          <p:nvPr/>
        </p:nvSpPr>
        <p:spPr bwMode="auto">
          <a:xfrm>
            <a:off x="4953000" y="2514600"/>
            <a:ext cx="1371600" cy="457200"/>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(1924</a:t>
            </a:r>
            <a:r>
              <a:rPr lang="en-US" b="1"/>
              <a:t>)</a:t>
            </a:r>
            <a:endParaRPr lang="en-US"/>
          </a:p>
        </p:txBody>
      </p:sp>
      <p:sp>
        <p:nvSpPr>
          <p:cNvPr id="61482" name="Text Box 42"/>
          <p:cNvSpPr txBox="1">
            <a:spLocks noChangeArrowheads="1"/>
          </p:cNvSpPr>
          <p:nvPr/>
        </p:nvSpPr>
        <p:spPr bwMode="auto">
          <a:xfrm>
            <a:off x="7239000" y="4572000"/>
            <a:ext cx="1676400" cy="366713"/>
          </a:xfrm>
          <a:prstGeom prst="rect">
            <a:avLst/>
          </a:prstGeom>
          <a:noFill/>
          <a:ln w="9525">
            <a:noFill/>
            <a:miter lim="800000"/>
            <a:headEnd/>
            <a:tailEnd/>
          </a:ln>
          <a:effectLst/>
        </p:spPr>
        <p:txBody>
          <a:bodyPr>
            <a:spAutoFit/>
          </a:bodyPr>
          <a:lstStyle/>
          <a:p>
            <a:pPr>
              <a:spcBef>
                <a:spcPct val="50000"/>
              </a:spcBef>
            </a:pPr>
            <a:r>
              <a:rPr lang="en-US" sz="1800">
                <a:latin typeface="Arial" charset="0"/>
              </a:rPr>
              <a:t>(1928-1931)</a:t>
            </a:r>
          </a:p>
        </p:txBody>
      </p:sp>
      <p:sp>
        <p:nvSpPr>
          <p:cNvPr id="61483" name="Text Box 43"/>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16</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0419"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0420"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1"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22"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3"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4"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5"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6"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7"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8"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29"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0430"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1"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2"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3"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4"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5"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6"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7"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0438"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0439"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0440"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60441"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60449" name="AutoShape 33"/>
          <p:cNvSpPr>
            <a:spLocks noChangeArrowheads="1"/>
          </p:cNvSpPr>
          <p:nvPr/>
        </p:nvSpPr>
        <p:spPr bwMode="auto">
          <a:xfrm>
            <a:off x="19812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0452" name="Line 36"/>
          <p:cNvSpPr>
            <a:spLocks noChangeShapeType="1"/>
          </p:cNvSpPr>
          <p:nvPr/>
        </p:nvSpPr>
        <p:spPr bwMode="auto">
          <a:xfrm>
            <a:off x="4572000" y="1447800"/>
            <a:ext cx="0" cy="685800"/>
          </a:xfrm>
          <a:prstGeom prst="line">
            <a:avLst/>
          </a:prstGeom>
          <a:noFill/>
          <a:ln w="28575">
            <a:solidFill>
              <a:schemeClr val="tx1"/>
            </a:solidFill>
            <a:round/>
            <a:headEnd/>
            <a:tailEnd/>
          </a:ln>
          <a:effectLst/>
        </p:spPr>
        <p:txBody>
          <a:bodyPr wrap="none" anchor="ctr"/>
          <a:lstStyle/>
          <a:p>
            <a:endParaRPr lang="en-US"/>
          </a:p>
        </p:txBody>
      </p:sp>
      <p:sp>
        <p:nvSpPr>
          <p:cNvPr id="60442" name="Text Box 26"/>
          <p:cNvSpPr txBox="1">
            <a:spLocks noChangeArrowheads="1"/>
          </p:cNvSpPr>
          <p:nvPr/>
        </p:nvSpPr>
        <p:spPr bwMode="auto">
          <a:xfrm>
            <a:off x="3657600" y="1066800"/>
            <a:ext cx="1828800" cy="466725"/>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b="1">
                <a:latin typeface="Arial" charset="0"/>
              </a:rPr>
              <a:t>Aeroarctic</a:t>
            </a:r>
            <a:endParaRPr lang="en-US"/>
          </a:p>
        </p:txBody>
      </p:sp>
      <p:sp>
        <p:nvSpPr>
          <p:cNvPr id="60453" name="Line 37"/>
          <p:cNvSpPr>
            <a:spLocks noChangeShapeType="1"/>
          </p:cNvSpPr>
          <p:nvPr/>
        </p:nvSpPr>
        <p:spPr bwMode="auto">
          <a:xfrm>
            <a:off x="1600200" y="1828800"/>
            <a:ext cx="5867400" cy="0"/>
          </a:xfrm>
          <a:prstGeom prst="line">
            <a:avLst/>
          </a:prstGeom>
          <a:noFill/>
          <a:ln w="28575">
            <a:solidFill>
              <a:schemeClr val="tx1"/>
            </a:solidFill>
            <a:round/>
            <a:headEnd/>
            <a:tailEnd/>
          </a:ln>
          <a:effectLst/>
        </p:spPr>
        <p:txBody>
          <a:bodyPr wrap="none" anchor="ctr"/>
          <a:lstStyle/>
          <a:p>
            <a:endParaRPr lang="en-US"/>
          </a:p>
        </p:txBody>
      </p:sp>
      <p:sp>
        <p:nvSpPr>
          <p:cNvPr id="60454" name="Line 38"/>
          <p:cNvSpPr>
            <a:spLocks noChangeShapeType="1"/>
          </p:cNvSpPr>
          <p:nvPr/>
        </p:nvSpPr>
        <p:spPr bwMode="auto">
          <a:xfrm>
            <a:off x="1600200" y="1828800"/>
            <a:ext cx="0" cy="1600200"/>
          </a:xfrm>
          <a:prstGeom prst="line">
            <a:avLst/>
          </a:prstGeom>
          <a:noFill/>
          <a:ln w="28575">
            <a:solidFill>
              <a:schemeClr val="tx1"/>
            </a:solidFill>
            <a:round/>
            <a:headEnd/>
            <a:tailEnd/>
          </a:ln>
          <a:effectLst/>
        </p:spPr>
        <p:txBody>
          <a:bodyPr wrap="none" anchor="ctr"/>
          <a:lstStyle/>
          <a:p>
            <a:endParaRPr lang="en-US"/>
          </a:p>
        </p:txBody>
      </p:sp>
      <p:sp>
        <p:nvSpPr>
          <p:cNvPr id="60456" name="Line 40"/>
          <p:cNvSpPr>
            <a:spLocks noChangeShapeType="1"/>
          </p:cNvSpPr>
          <p:nvPr/>
        </p:nvSpPr>
        <p:spPr bwMode="auto">
          <a:xfrm>
            <a:off x="7467600" y="1828800"/>
            <a:ext cx="0" cy="381000"/>
          </a:xfrm>
          <a:prstGeom prst="line">
            <a:avLst/>
          </a:prstGeom>
          <a:noFill/>
          <a:ln w="28575">
            <a:solidFill>
              <a:schemeClr val="tx1"/>
            </a:solidFill>
            <a:round/>
            <a:headEnd/>
            <a:tailEnd/>
          </a:ln>
          <a:effectLst/>
        </p:spPr>
        <p:txBody>
          <a:bodyPr wrap="none" anchor="ctr"/>
          <a:lstStyle/>
          <a:p>
            <a:endParaRPr lang="en-US"/>
          </a:p>
        </p:txBody>
      </p:sp>
      <p:sp>
        <p:nvSpPr>
          <p:cNvPr id="60443" name="Text Box 27"/>
          <p:cNvSpPr txBox="1">
            <a:spLocks noChangeArrowheads="1"/>
          </p:cNvSpPr>
          <p:nvPr/>
        </p:nvSpPr>
        <p:spPr bwMode="auto">
          <a:xfrm>
            <a:off x="762000" y="2057400"/>
            <a:ext cx="1752600" cy="11239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2000" b="1">
                <a:latin typeface="Arial" charset="0"/>
              </a:rPr>
              <a:t>Council of the Society</a:t>
            </a:r>
            <a:r>
              <a:rPr lang="en-US" sz="2000">
                <a:latin typeface="Arial" charset="0"/>
              </a:rPr>
              <a:t> </a:t>
            </a:r>
          </a:p>
          <a:p>
            <a:pPr>
              <a:spcBef>
                <a:spcPct val="50000"/>
              </a:spcBef>
            </a:pPr>
            <a:r>
              <a:rPr lang="en-US" sz="1800">
                <a:latin typeface="Arial" charset="0"/>
              </a:rPr>
              <a:t>(29 members)</a:t>
            </a:r>
            <a:endParaRPr lang="en-US"/>
          </a:p>
        </p:txBody>
      </p:sp>
      <p:sp>
        <p:nvSpPr>
          <p:cNvPr id="60445" name="Text Box 29"/>
          <p:cNvSpPr txBox="1">
            <a:spLocks noChangeArrowheads="1"/>
          </p:cNvSpPr>
          <p:nvPr/>
        </p:nvSpPr>
        <p:spPr bwMode="auto">
          <a:xfrm>
            <a:off x="3505200" y="2057400"/>
            <a:ext cx="2133600" cy="112395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2000" b="1">
                <a:latin typeface="Arial" charset="0"/>
              </a:rPr>
              <a:t>General Assembly</a:t>
            </a:r>
            <a:r>
              <a:rPr lang="en-US" sz="2000">
                <a:latin typeface="Arial" charset="0"/>
              </a:rPr>
              <a:t> </a:t>
            </a:r>
          </a:p>
          <a:p>
            <a:pPr>
              <a:spcBef>
                <a:spcPct val="50000"/>
              </a:spcBef>
            </a:pPr>
            <a:r>
              <a:rPr lang="en-US" sz="1800">
                <a:latin typeface="Arial" charset="0"/>
              </a:rPr>
              <a:t>(396, 42 bodies)</a:t>
            </a:r>
            <a:endParaRPr lang="en-US" sz="1800"/>
          </a:p>
        </p:txBody>
      </p:sp>
      <p:sp>
        <p:nvSpPr>
          <p:cNvPr id="60444" name="Text Box 28"/>
          <p:cNvSpPr txBox="1">
            <a:spLocks noChangeArrowheads="1"/>
          </p:cNvSpPr>
          <p:nvPr/>
        </p:nvSpPr>
        <p:spPr bwMode="auto">
          <a:xfrm>
            <a:off x="6629400" y="2057400"/>
            <a:ext cx="1600200" cy="1077913"/>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2000" b="1">
                <a:latin typeface="Arial" charset="0"/>
              </a:rPr>
              <a:t>Exploration Council</a:t>
            </a:r>
            <a:endParaRPr lang="en-US" sz="2000">
              <a:latin typeface="Arial" charset="0"/>
            </a:endParaRPr>
          </a:p>
          <a:p>
            <a:pPr>
              <a:spcBef>
                <a:spcPct val="50000"/>
              </a:spcBef>
            </a:pPr>
            <a:r>
              <a:rPr lang="en-US" sz="1600">
                <a:latin typeface="Arial" charset="0"/>
              </a:rPr>
              <a:t>(42 members)</a:t>
            </a:r>
            <a:endParaRPr lang="en-US" sz="1600"/>
          </a:p>
        </p:txBody>
      </p:sp>
      <p:sp>
        <p:nvSpPr>
          <p:cNvPr id="60458" name="Line 42"/>
          <p:cNvSpPr>
            <a:spLocks noChangeShapeType="1"/>
          </p:cNvSpPr>
          <p:nvPr/>
        </p:nvSpPr>
        <p:spPr bwMode="auto">
          <a:xfrm>
            <a:off x="1066800" y="3429000"/>
            <a:ext cx="3505200" cy="0"/>
          </a:xfrm>
          <a:prstGeom prst="line">
            <a:avLst/>
          </a:prstGeom>
          <a:noFill/>
          <a:ln w="28575">
            <a:solidFill>
              <a:schemeClr val="tx1"/>
            </a:solidFill>
            <a:round/>
            <a:headEnd/>
            <a:tailEnd/>
          </a:ln>
          <a:effectLst/>
        </p:spPr>
        <p:txBody>
          <a:bodyPr wrap="none" anchor="ctr"/>
          <a:lstStyle/>
          <a:p>
            <a:endParaRPr lang="en-US"/>
          </a:p>
        </p:txBody>
      </p:sp>
      <p:sp>
        <p:nvSpPr>
          <p:cNvPr id="60459" name="Line 43"/>
          <p:cNvSpPr>
            <a:spLocks noChangeShapeType="1"/>
          </p:cNvSpPr>
          <p:nvPr/>
        </p:nvSpPr>
        <p:spPr bwMode="auto">
          <a:xfrm>
            <a:off x="1066800" y="3429000"/>
            <a:ext cx="0" cy="381000"/>
          </a:xfrm>
          <a:prstGeom prst="line">
            <a:avLst/>
          </a:prstGeom>
          <a:noFill/>
          <a:ln w="28575">
            <a:solidFill>
              <a:schemeClr val="tx1"/>
            </a:solidFill>
            <a:round/>
            <a:headEnd/>
            <a:tailEnd/>
          </a:ln>
          <a:effectLst/>
        </p:spPr>
        <p:txBody>
          <a:bodyPr wrap="none" anchor="ctr"/>
          <a:lstStyle/>
          <a:p>
            <a:endParaRPr lang="en-US"/>
          </a:p>
        </p:txBody>
      </p:sp>
      <p:sp>
        <p:nvSpPr>
          <p:cNvPr id="60460" name="Line 44"/>
          <p:cNvSpPr>
            <a:spLocks noChangeShapeType="1"/>
          </p:cNvSpPr>
          <p:nvPr/>
        </p:nvSpPr>
        <p:spPr bwMode="auto">
          <a:xfrm>
            <a:off x="2743200" y="3429000"/>
            <a:ext cx="0" cy="381000"/>
          </a:xfrm>
          <a:prstGeom prst="line">
            <a:avLst/>
          </a:prstGeom>
          <a:noFill/>
          <a:ln w="28575">
            <a:solidFill>
              <a:schemeClr val="tx1"/>
            </a:solidFill>
            <a:round/>
            <a:headEnd/>
            <a:tailEnd/>
          </a:ln>
          <a:effectLst/>
        </p:spPr>
        <p:txBody>
          <a:bodyPr wrap="none" anchor="ctr"/>
          <a:lstStyle/>
          <a:p>
            <a:endParaRPr lang="en-US"/>
          </a:p>
        </p:txBody>
      </p:sp>
      <p:sp>
        <p:nvSpPr>
          <p:cNvPr id="60461" name="Line 45"/>
          <p:cNvSpPr>
            <a:spLocks noChangeShapeType="1"/>
          </p:cNvSpPr>
          <p:nvPr/>
        </p:nvSpPr>
        <p:spPr bwMode="auto">
          <a:xfrm>
            <a:off x="4573588" y="3429000"/>
            <a:ext cx="0" cy="381000"/>
          </a:xfrm>
          <a:prstGeom prst="line">
            <a:avLst/>
          </a:prstGeom>
          <a:noFill/>
          <a:ln w="28575">
            <a:solidFill>
              <a:schemeClr val="tx1"/>
            </a:solidFill>
            <a:round/>
            <a:headEnd/>
            <a:tailEnd/>
          </a:ln>
          <a:effectLst/>
        </p:spPr>
        <p:txBody>
          <a:bodyPr wrap="none" anchor="ctr"/>
          <a:lstStyle/>
          <a:p>
            <a:endParaRPr lang="en-US"/>
          </a:p>
        </p:txBody>
      </p:sp>
      <p:sp>
        <p:nvSpPr>
          <p:cNvPr id="60448" name="Text Box 32"/>
          <p:cNvSpPr txBox="1">
            <a:spLocks noChangeArrowheads="1"/>
          </p:cNvSpPr>
          <p:nvPr/>
        </p:nvSpPr>
        <p:spPr bwMode="auto">
          <a:xfrm>
            <a:off x="3733800" y="3657600"/>
            <a:ext cx="1752600" cy="11303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500" b="1">
                <a:latin typeface="Arial" charset="0"/>
              </a:rPr>
              <a:t>Representatives of National Councils</a:t>
            </a:r>
            <a:endParaRPr lang="en-US" sz="1500">
              <a:latin typeface="Arial" charset="0"/>
            </a:endParaRPr>
          </a:p>
          <a:p>
            <a:pPr>
              <a:spcBef>
                <a:spcPct val="50000"/>
              </a:spcBef>
            </a:pPr>
            <a:r>
              <a:rPr lang="en-US" sz="1500">
                <a:latin typeface="Arial" charset="0"/>
              </a:rPr>
              <a:t>(12 members)</a:t>
            </a:r>
            <a:endParaRPr lang="en-US"/>
          </a:p>
        </p:txBody>
      </p:sp>
      <p:sp>
        <p:nvSpPr>
          <p:cNvPr id="60447" name="Text Box 31"/>
          <p:cNvSpPr txBox="1">
            <a:spLocks noChangeArrowheads="1"/>
          </p:cNvSpPr>
          <p:nvPr/>
        </p:nvSpPr>
        <p:spPr bwMode="auto">
          <a:xfrm>
            <a:off x="2133600" y="3657600"/>
            <a:ext cx="1295400" cy="11303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500" b="1">
                <a:latin typeface="Arial" charset="0"/>
              </a:rPr>
              <a:t>Board of Exploration Council</a:t>
            </a:r>
            <a:r>
              <a:rPr lang="en-US" sz="1500">
                <a:latin typeface="Arial" charset="0"/>
              </a:rPr>
              <a:t> </a:t>
            </a:r>
          </a:p>
          <a:p>
            <a:pPr>
              <a:spcBef>
                <a:spcPct val="50000"/>
              </a:spcBef>
            </a:pPr>
            <a:r>
              <a:rPr lang="en-US" sz="1500">
                <a:latin typeface="Arial" charset="0"/>
              </a:rPr>
              <a:t>(5 members)</a:t>
            </a:r>
            <a:endParaRPr lang="en-US" sz="2000">
              <a:latin typeface="Arial" charset="0"/>
            </a:endParaRPr>
          </a:p>
        </p:txBody>
      </p:sp>
      <p:sp>
        <p:nvSpPr>
          <p:cNvPr id="60446" name="Text Box 30"/>
          <p:cNvSpPr txBox="1">
            <a:spLocks noChangeArrowheads="1"/>
          </p:cNvSpPr>
          <p:nvPr/>
        </p:nvSpPr>
        <p:spPr bwMode="auto">
          <a:xfrm>
            <a:off x="228600" y="3657600"/>
            <a:ext cx="1676400" cy="1587500"/>
          </a:xfrm>
          <a:prstGeom prst="rect">
            <a:avLst/>
          </a:prstGeom>
          <a:solidFill>
            <a:schemeClr val="bg1"/>
          </a:solidFill>
          <a:ln w="9525">
            <a:solidFill>
              <a:schemeClr val="tx1"/>
            </a:solidFill>
            <a:miter lim="800000"/>
            <a:headEnd/>
            <a:tailEnd/>
          </a:ln>
          <a:effectLst/>
        </p:spPr>
        <p:txBody>
          <a:bodyPr>
            <a:spAutoFit/>
          </a:bodyPr>
          <a:lstStyle/>
          <a:p>
            <a:r>
              <a:rPr lang="en-US" sz="1500" b="1">
                <a:latin typeface="Arial" charset="0"/>
              </a:rPr>
              <a:t>President </a:t>
            </a:r>
          </a:p>
          <a:p>
            <a:r>
              <a:rPr lang="en-US" sz="1500" b="1">
                <a:latin typeface="Arial" charset="0"/>
              </a:rPr>
              <a:t>Treasurer</a:t>
            </a:r>
          </a:p>
          <a:p>
            <a:r>
              <a:rPr lang="en-US" sz="1500" b="1">
                <a:latin typeface="Arial" charset="0"/>
              </a:rPr>
              <a:t>Secretary</a:t>
            </a:r>
          </a:p>
          <a:p>
            <a:r>
              <a:rPr lang="en-US" sz="1500" b="1">
                <a:latin typeface="Arial" charset="0"/>
              </a:rPr>
              <a:t>and Deputies</a:t>
            </a:r>
            <a:endParaRPr lang="en-US" sz="1500">
              <a:latin typeface="Arial" charset="0"/>
            </a:endParaRPr>
          </a:p>
          <a:p>
            <a:r>
              <a:rPr lang="en-US" sz="1500">
                <a:latin typeface="Arial" charset="0"/>
              </a:rPr>
              <a:t>6 Vice presidents</a:t>
            </a:r>
          </a:p>
          <a:p>
            <a:pPr>
              <a:spcBef>
                <a:spcPct val="50000"/>
              </a:spcBef>
            </a:pPr>
            <a:r>
              <a:rPr lang="en-US" sz="1500">
                <a:latin typeface="Arial" charset="0"/>
              </a:rPr>
              <a:t>(12 members)</a:t>
            </a:r>
            <a:endParaRPr lang="en-US" sz="1800">
              <a:latin typeface="Arial" charset="0"/>
            </a:endParaRPr>
          </a:p>
        </p:txBody>
      </p:sp>
      <p:sp>
        <p:nvSpPr>
          <p:cNvPr id="60462" name="Line 46"/>
          <p:cNvSpPr>
            <a:spLocks noChangeShapeType="1"/>
          </p:cNvSpPr>
          <p:nvPr/>
        </p:nvSpPr>
        <p:spPr bwMode="auto">
          <a:xfrm>
            <a:off x="6705600" y="3429000"/>
            <a:ext cx="1524000" cy="0"/>
          </a:xfrm>
          <a:prstGeom prst="line">
            <a:avLst/>
          </a:prstGeom>
          <a:noFill/>
          <a:ln w="28575">
            <a:solidFill>
              <a:schemeClr val="tx1"/>
            </a:solidFill>
            <a:round/>
            <a:headEnd/>
            <a:tailEnd/>
          </a:ln>
          <a:effectLst/>
        </p:spPr>
        <p:txBody>
          <a:bodyPr wrap="none" anchor="ctr"/>
          <a:lstStyle/>
          <a:p>
            <a:endParaRPr lang="en-US"/>
          </a:p>
        </p:txBody>
      </p:sp>
      <p:sp>
        <p:nvSpPr>
          <p:cNvPr id="60463" name="Line 47"/>
          <p:cNvSpPr>
            <a:spLocks noChangeShapeType="1"/>
          </p:cNvSpPr>
          <p:nvPr/>
        </p:nvSpPr>
        <p:spPr bwMode="auto">
          <a:xfrm>
            <a:off x="7467600" y="3124200"/>
            <a:ext cx="0" cy="304800"/>
          </a:xfrm>
          <a:prstGeom prst="line">
            <a:avLst/>
          </a:prstGeom>
          <a:noFill/>
          <a:ln w="28575">
            <a:solidFill>
              <a:schemeClr val="tx1"/>
            </a:solidFill>
            <a:round/>
            <a:headEnd/>
            <a:tailEnd/>
          </a:ln>
          <a:effectLst/>
        </p:spPr>
        <p:txBody>
          <a:bodyPr wrap="none" anchor="ctr"/>
          <a:lstStyle/>
          <a:p>
            <a:endParaRPr lang="en-US"/>
          </a:p>
        </p:txBody>
      </p:sp>
      <p:sp>
        <p:nvSpPr>
          <p:cNvPr id="60464" name="Line 48"/>
          <p:cNvSpPr>
            <a:spLocks noChangeShapeType="1"/>
          </p:cNvSpPr>
          <p:nvPr/>
        </p:nvSpPr>
        <p:spPr bwMode="auto">
          <a:xfrm>
            <a:off x="6705600" y="3429000"/>
            <a:ext cx="0" cy="381000"/>
          </a:xfrm>
          <a:prstGeom prst="line">
            <a:avLst/>
          </a:prstGeom>
          <a:noFill/>
          <a:ln w="28575">
            <a:solidFill>
              <a:schemeClr val="tx1"/>
            </a:solidFill>
            <a:round/>
            <a:headEnd/>
            <a:tailEnd/>
          </a:ln>
          <a:effectLst/>
        </p:spPr>
        <p:txBody>
          <a:bodyPr wrap="none" anchor="ctr"/>
          <a:lstStyle/>
          <a:p>
            <a:endParaRPr lang="en-US"/>
          </a:p>
        </p:txBody>
      </p:sp>
      <p:sp>
        <p:nvSpPr>
          <p:cNvPr id="60465" name="Line 49"/>
          <p:cNvSpPr>
            <a:spLocks noChangeShapeType="1"/>
          </p:cNvSpPr>
          <p:nvPr/>
        </p:nvSpPr>
        <p:spPr bwMode="auto">
          <a:xfrm>
            <a:off x="8229600" y="3429000"/>
            <a:ext cx="0" cy="381000"/>
          </a:xfrm>
          <a:prstGeom prst="line">
            <a:avLst/>
          </a:prstGeom>
          <a:noFill/>
          <a:ln w="28575">
            <a:solidFill>
              <a:schemeClr val="tx1"/>
            </a:solidFill>
            <a:round/>
            <a:headEnd/>
            <a:tailEnd/>
          </a:ln>
          <a:effectLst/>
        </p:spPr>
        <p:txBody>
          <a:bodyPr wrap="none" anchor="ctr"/>
          <a:lstStyle/>
          <a:p>
            <a:endParaRPr lang="en-US"/>
          </a:p>
        </p:txBody>
      </p:sp>
      <p:sp>
        <p:nvSpPr>
          <p:cNvPr id="60450" name="Text Box 34"/>
          <p:cNvSpPr txBox="1">
            <a:spLocks noChangeArrowheads="1"/>
          </p:cNvSpPr>
          <p:nvPr/>
        </p:nvSpPr>
        <p:spPr bwMode="auto">
          <a:xfrm>
            <a:off x="5867400" y="3657600"/>
            <a:ext cx="1447800" cy="9017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500" b="1">
                <a:latin typeface="Arial" charset="0"/>
              </a:rPr>
              <a:t>Technical Commissions</a:t>
            </a:r>
          </a:p>
          <a:p>
            <a:pPr>
              <a:spcBef>
                <a:spcPct val="50000"/>
              </a:spcBef>
            </a:pPr>
            <a:r>
              <a:rPr lang="en-US" sz="1500">
                <a:latin typeface="Arial" charset="0"/>
              </a:rPr>
              <a:t>(4)</a:t>
            </a:r>
            <a:endParaRPr lang="en-US"/>
          </a:p>
        </p:txBody>
      </p:sp>
      <p:sp>
        <p:nvSpPr>
          <p:cNvPr id="60451" name="Text Box 35"/>
          <p:cNvSpPr txBox="1">
            <a:spLocks noChangeArrowheads="1"/>
          </p:cNvSpPr>
          <p:nvPr/>
        </p:nvSpPr>
        <p:spPr bwMode="auto">
          <a:xfrm>
            <a:off x="7467600" y="3657600"/>
            <a:ext cx="1447800" cy="90170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1500" b="1">
                <a:latin typeface="Arial" charset="0"/>
              </a:rPr>
              <a:t>Scientific Commissions</a:t>
            </a:r>
          </a:p>
          <a:p>
            <a:pPr>
              <a:spcBef>
                <a:spcPct val="50000"/>
              </a:spcBef>
            </a:pPr>
            <a:r>
              <a:rPr lang="en-US" sz="1500">
                <a:latin typeface="Arial" charset="0"/>
              </a:rPr>
              <a:t>(7)</a:t>
            </a:r>
            <a:endParaRPr lang="en-US"/>
          </a:p>
        </p:txBody>
      </p:sp>
      <p:sp>
        <p:nvSpPr>
          <p:cNvPr id="60466" name="Text Box 50"/>
          <p:cNvSpPr txBox="1">
            <a:spLocks noChangeArrowheads="1"/>
          </p:cNvSpPr>
          <p:nvPr/>
        </p:nvSpPr>
        <p:spPr bwMode="auto">
          <a:xfrm>
            <a:off x="7924800" y="5791200"/>
            <a:ext cx="1219200" cy="304800"/>
          </a:xfrm>
          <a:prstGeom prst="rect">
            <a:avLst/>
          </a:prstGeom>
          <a:solidFill>
            <a:schemeClr val="bg1"/>
          </a:solidFill>
          <a:ln w="9525">
            <a:noFill/>
            <a:miter lim="800000"/>
            <a:headEnd/>
            <a:tailEnd/>
          </a:ln>
          <a:effectLst/>
        </p:spPr>
        <p:txBody>
          <a:bodyPr>
            <a:spAutoFit/>
          </a:bodyPr>
          <a:lstStyle/>
          <a:p>
            <a:pPr>
              <a:spcBef>
                <a:spcPct val="50000"/>
              </a:spcBef>
            </a:pPr>
            <a:r>
              <a:rPr lang="en-US" sz="1400">
                <a:latin typeface="Arial" charset="0"/>
              </a:rPr>
              <a:t>Status 1931</a:t>
            </a:r>
            <a:endParaRPr lang="en-US"/>
          </a:p>
        </p:txBody>
      </p:sp>
      <p:sp>
        <p:nvSpPr>
          <p:cNvPr id="60467" name="Line 51"/>
          <p:cNvSpPr>
            <a:spLocks noChangeShapeType="1"/>
          </p:cNvSpPr>
          <p:nvPr/>
        </p:nvSpPr>
        <p:spPr bwMode="auto">
          <a:xfrm>
            <a:off x="914400" y="533400"/>
            <a:ext cx="1219200" cy="0"/>
          </a:xfrm>
          <a:prstGeom prst="line">
            <a:avLst/>
          </a:prstGeom>
          <a:noFill/>
          <a:ln w="28575">
            <a:solidFill>
              <a:srgbClr val="CC3300"/>
            </a:solidFill>
            <a:round/>
            <a:headEnd/>
            <a:tailEnd/>
          </a:ln>
          <a:effectLst/>
        </p:spPr>
        <p:txBody>
          <a:bodyPr wrap="none" anchor="ctr"/>
          <a:lstStyle/>
          <a:p>
            <a:endParaRPr lang="en-US"/>
          </a:p>
        </p:txBody>
      </p:sp>
      <p:sp>
        <p:nvSpPr>
          <p:cNvPr id="60471" name="Text Box 55"/>
          <p:cNvSpPr txBox="1">
            <a:spLocks noChangeArrowheads="1"/>
          </p:cNvSpPr>
          <p:nvPr/>
        </p:nvSpPr>
        <p:spPr bwMode="auto">
          <a:xfrm>
            <a:off x="3581400" y="5257800"/>
            <a:ext cx="2362200" cy="815975"/>
          </a:xfrm>
          <a:prstGeom prst="rect">
            <a:avLst/>
          </a:prstGeom>
          <a:solidFill>
            <a:schemeClr val="bg1"/>
          </a:solidFill>
          <a:ln w="9525">
            <a:noFill/>
            <a:miter lim="800000"/>
            <a:headEnd/>
            <a:tailEnd/>
          </a:ln>
          <a:effectLst/>
        </p:spPr>
        <p:txBody>
          <a:bodyPr>
            <a:spAutoFit/>
          </a:bodyPr>
          <a:lstStyle/>
          <a:p>
            <a:pPr algn="l">
              <a:spcBef>
                <a:spcPct val="20000"/>
              </a:spcBef>
            </a:pPr>
            <a:r>
              <a:rPr lang="en-US" sz="1400">
                <a:latin typeface="Arial" charset="0"/>
              </a:rPr>
              <a:t> 32 %  German members</a:t>
            </a:r>
          </a:p>
          <a:p>
            <a:pPr algn="l">
              <a:spcBef>
                <a:spcPct val="20000"/>
              </a:spcBef>
            </a:pPr>
            <a:r>
              <a:rPr lang="en-US" sz="1400">
                <a:latin typeface="Arial" charset="0"/>
              </a:rPr>
              <a:t> 20 %  Russian members</a:t>
            </a:r>
          </a:p>
          <a:p>
            <a:pPr algn="l">
              <a:spcBef>
                <a:spcPct val="20000"/>
              </a:spcBef>
            </a:pPr>
            <a:r>
              <a:rPr lang="en-US" sz="1400">
                <a:latin typeface="Arial" charset="0"/>
              </a:rPr>
              <a:t> 12 %  American members</a:t>
            </a:r>
            <a:endParaRPr lang="en-US" sz="1200">
              <a:latin typeface="Arial" charset="0"/>
            </a:endParaRPr>
          </a:p>
        </p:txBody>
      </p:sp>
      <p:sp>
        <p:nvSpPr>
          <p:cNvPr id="60472" name="Text Box 56"/>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17</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3491"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3492"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3"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494"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5"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6"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7"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8"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499"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500"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501"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3502"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3"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4"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5"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6"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7"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8"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09"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3510"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3511"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3512"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63513"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pic>
        <p:nvPicPr>
          <p:cNvPr id="63514" name="Picture 26" descr="C:\Dokumente und Einstellungen\CL\Eigene Dateien\ATS Luedecke\50 GZ 129 Route 1931 PM_Erg_101.jpg"/>
          <p:cNvPicPr>
            <a:picLocks noChangeAspect="1" noChangeArrowheads="1"/>
          </p:cNvPicPr>
          <p:nvPr/>
        </p:nvPicPr>
        <p:blipFill>
          <a:blip r:embed="rId2" cstate="print"/>
          <a:srcRect/>
          <a:stretch>
            <a:fillRect/>
          </a:stretch>
        </p:blipFill>
        <p:spPr bwMode="auto">
          <a:xfrm>
            <a:off x="533400" y="990600"/>
            <a:ext cx="3054350" cy="4800600"/>
          </a:xfrm>
          <a:prstGeom prst="rect">
            <a:avLst/>
          </a:prstGeom>
          <a:noFill/>
        </p:spPr>
      </p:pic>
      <p:sp>
        <p:nvSpPr>
          <p:cNvPr id="63515" name="AutoShape 27"/>
          <p:cNvSpPr>
            <a:spLocks noChangeArrowheads="1"/>
          </p:cNvSpPr>
          <p:nvPr/>
        </p:nvSpPr>
        <p:spPr bwMode="auto">
          <a:xfrm>
            <a:off x="19812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63519" name="Picture 31" descr="E:\Eigene Dateien\Aeroarctic\Hindenburg_burning 6May1937.jpeg"/>
          <p:cNvPicPr>
            <a:picLocks noChangeAspect="1" noChangeArrowheads="1"/>
          </p:cNvPicPr>
          <p:nvPr/>
        </p:nvPicPr>
        <p:blipFill>
          <a:blip r:embed="rId3" cstate="print"/>
          <a:srcRect/>
          <a:stretch>
            <a:fillRect/>
          </a:stretch>
        </p:blipFill>
        <p:spPr bwMode="auto">
          <a:xfrm>
            <a:off x="6248400" y="2819400"/>
            <a:ext cx="2681288" cy="2120900"/>
          </a:xfrm>
          <a:prstGeom prst="rect">
            <a:avLst/>
          </a:prstGeom>
          <a:noFill/>
        </p:spPr>
      </p:pic>
      <p:sp>
        <p:nvSpPr>
          <p:cNvPr id="63518" name="Text Box 30"/>
          <p:cNvSpPr txBox="1">
            <a:spLocks noChangeArrowheads="1"/>
          </p:cNvSpPr>
          <p:nvPr/>
        </p:nvSpPr>
        <p:spPr bwMode="auto">
          <a:xfrm>
            <a:off x="3733800" y="4267200"/>
            <a:ext cx="3276600" cy="822325"/>
          </a:xfrm>
          <a:prstGeom prst="rect">
            <a:avLst/>
          </a:prstGeom>
          <a:solidFill>
            <a:schemeClr val="bg1"/>
          </a:solidFill>
          <a:ln w="9525">
            <a:noFill/>
            <a:miter lim="800000"/>
            <a:headEnd/>
            <a:tailEnd/>
          </a:ln>
          <a:effectLst/>
        </p:spPr>
        <p:txBody>
          <a:bodyPr>
            <a:spAutoFit/>
          </a:bodyPr>
          <a:lstStyle/>
          <a:p>
            <a:pPr algn="l"/>
            <a:r>
              <a:rPr lang="en-US" b="1">
                <a:latin typeface="Arial" charset="0"/>
              </a:rPr>
              <a:t>LZ 129 „Hindenburg“</a:t>
            </a:r>
          </a:p>
          <a:p>
            <a:pPr algn="l"/>
            <a:r>
              <a:rPr lang="en-US">
                <a:latin typeface="Arial" charset="0"/>
              </a:rPr>
              <a:t>Lakehust, 6 May 1937 </a:t>
            </a:r>
            <a:endParaRPr lang="en-US"/>
          </a:p>
        </p:txBody>
      </p:sp>
      <p:sp>
        <p:nvSpPr>
          <p:cNvPr id="63520" name="Text Box 32"/>
          <p:cNvSpPr txBox="1">
            <a:spLocks noChangeArrowheads="1"/>
          </p:cNvSpPr>
          <p:nvPr/>
        </p:nvSpPr>
        <p:spPr bwMode="auto">
          <a:xfrm>
            <a:off x="3733800" y="5334000"/>
            <a:ext cx="4724400" cy="457200"/>
          </a:xfrm>
          <a:prstGeom prst="rect">
            <a:avLst/>
          </a:prstGeom>
          <a:solidFill>
            <a:schemeClr val="bg1"/>
          </a:solidFill>
          <a:ln w="9525">
            <a:noFill/>
            <a:miter lim="800000"/>
            <a:headEnd/>
            <a:tailEnd/>
          </a:ln>
          <a:effectLst/>
        </p:spPr>
        <p:txBody>
          <a:bodyPr>
            <a:spAutoFit/>
          </a:bodyPr>
          <a:lstStyle/>
          <a:p>
            <a:r>
              <a:rPr lang="en-US" b="1">
                <a:solidFill>
                  <a:srgbClr val="CC3300"/>
                </a:solidFill>
                <a:latin typeface="Arial" charset="0"/>
              </a:rPr>
              <a:t>=&gt; </a:t>
            </a:r>
            <a:r>
              <a:rPr lang="en-US" b="1">
                <a:latin typeface="Arial" charset="0"/>
              </a:rPr>
              <a:t>Dissolvement of Aeroarctic</a:t>
            </a:r>
            <a:endParaRPr lang="en-US"/>
          </a:p>
        </p:txBody>
      </p:sp>
      <p:sp>
        <p:nvSpPr>
          <p:cNvPr id="63521" name="Line 33"/>
          <p:cNvSpPr>
            <a:spLocks noChangeShapeType="1"/>
          </p:cNvSpPr>
          <p:nvPr/>
        </p:nvSpPr>
        <p:spPr bwMode="auto">
          <a:xfrm flipH="1" flipV="1">
            <a:off x="1447800" y="3429000"/>
            <a:ext cx="0" cy="6096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63522" name="Line 34"/>
          <p:cNvSpPr>
            <a:spLocks noChangeShapeType="1"/>
          </p:cNvSpPr>
          <p:nvPr/>
        </p:nvSpPr>
        <p:spPr bwMode="auto">
          <a:xfrm flipH="1">
            <a:off x="2133600" y="2971800"/>
            <a:ext cx="152400" cy="5334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63523" name="Line 35"/>
          <p:cNvSpPr>
            <a:spLocks noChangeShapeType="1"/>
          </p:cNvSpPr>
          <p:nvPr/>
        </p:nvSpPr>
        <p:spPr bwMode="auto">
          <a:xfrm flipV="1">
            <a:off x="1600200" y="1752600"/>
            <a:ext cx="381000" cy="304800"/>
          </a:xfrm>
          <a:prstGeom prst="line">
            <a:avLst/>
          </a:prstGeom>
          <a:noFill/>
          <a:ln w="28575">
            <a:solidFill>
              <a:srgbClr val="CC3300"/>
            </a:solidFill>
            <a:round/>
            <a:headEnd/>
            <a:tailEnd type="triangle" w="med" len="med"/>
          </a:ln>
          <a:effectLst/>
        </p:spPr>
        <p:txBody>
          <a:bodyPr wrap="none" anchor="ctr"/>
          <a:lstStyle/>
          <a:p>
            <a:endParaRPr lang="en-US"/>
          </a:p>
        </p:txBody>
      </p:sp>
      <p:pic>
        <p:nvPicPr>
          <p:cNvPr id="63524" name="Picture 36" descr="E:\Eigene Dateien\Aeroarctic\LZ_127_Graf_Zeppelin.jpeg"/>
          <p:cNvPicPr>
            <a:picLocks noChangeAspect="1" noChangeArrowheads="1"/>
          </p:cNvPicPr>
          <p:nvPr/>
        </p:nvPicPr>
        <p:blipFill>
          <a:blip r:embed="rId4" cstate="print"/>
          <a:srcRect/>
          <a:stretch>
            <a:fillRect/>
          </a:stretch>
        </p:blipFill>
        <p:spPr bwMode="auto">
          <a:xfrm>
            <a:off x="3733800" y="1828800"/>
            <a:ext cx="2351088" cy="1387475"/>
          </a:xfrm>
          <a:prstGeom prst="rect">
            <a:avLst/>
          </a:prstGeom>
          <a:noFill/>
        </p:spPr>
      </p:pic>
      <p:sp>
        <p:nvSpPr>
          <p:cNvPr id="63516" name="Text Box 28"/>
          <p:cNvSpPr txBox="1">
            <a:spLocks noChangeArrowheads="1"/>
          </p:cNvSpPr>
          <p:nvPr/>
        </p:nvSpPr>
        <p:spPr bwMode="auto">
          <a:xfrm>
            <a:off x="3733800" y="1066800"/>
            <a:ext cx="3429000" cy="822325"/>
          </a:xfrm>
          <a:prstGeom prst="rect">
            <a:avLst/>
          </a:prstGeom>
          <a:solidFill>
            <a:schemeClr val="bg1"/>
          </a:solidFill>
          <a:ln w="9525">
            <a:noFill/>
            <a:miter lim="800000"/>
            <a:headEnd/>
            <a:tailEnd/>
          </a:ln>
          <a:effectLst/>
        </p:spPr>
        <p:txBody>
          <a:bodyPr>
            <a:spAutoFit/>
          </a:bodyPr>
          <a:lstStyle/>
          <a:p>
            <a:pPr algn="l"/>
            <a:r>
              <a:rPr lang="en-US" b="1">
                <a:latin typeface="Arial" charset="0"/>
              </a:rPr>
              <a:t>Aeroarctic Expedition </a:t>
            </a:r>
          </a:p>
          <a:p>
            <a:pPr algn="l"/>
            <a:r>
              <a:rPr lang="en-US" b="1">
                <a:latin typeface="Arial" charset="0"/>
              </a:rPr>
              <a:t>26-30 July 1931</a:t>
            </a:r>
          </a:p>
        </p:txBody>
      </p:sp>
      <p:sp>
        <p:nvSpPr>
          <p:cNvPr id="63525" name="Text Box 37"/>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18</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4515"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4516"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17"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18"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19"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0"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1"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2"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3"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4"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5"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4526"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27"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28"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29"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30"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31"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32"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33"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4534"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4535"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4536"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64537"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64538" name="AutoShape 26"/>
          <p:cNvSpPr>
            <a:spLocks noChangeArrowheads="1"/>
          </p:cNvSpPr>
          <p:nvPr/>
        </p:nvSpPr>
        <p:spPr bwMode="auto">
          <a:xfrm>
            <a:off x="23622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4539" name="Line 27"/>
          <p:cNvSpPr>
            <a:spLocks noChangeShapeType="1"/>
          </p:cNvSpPr>
          <p:nvPr/>
        </p:nvSpPr>
        <p:spPr bwMode="auto">
          <a:xfrm>
            <a:off x="2286000" y="533400"/>
            <a:ext cx="381000" cy="0"/>
          </a:xfrm>
          <a:prstGeom prst="line">
            <a:avLst/>
          </a:prstGeom>
          <a:noFill/>
          <a:ln w="28575">
            <a:solidFill>
              <a:srgbClr val="CC3300"/>
            </a:solidFill>
            <a:round/>
            <a:headEnd/>
            <a:tailEnd/>
          </a:ln>
          <a:effectLst/>
        </p:spPr>
        <p:txBody>
          <a:bodyPr wrap="none" anchor="ctr"/>
          <a:lstStyle/>
          <a:p>
            <a:endParaRPr lang="en-US"/>
          </a:p>
        </p:txBody>
      </p:sp>
      <p:sp>
        <p:nvSpPr>
          <p:cNvPr id="64540" name="Text Box 28"/>
          <p:cNvSpPr txBox="1">
            <a:spLocks noChangeArrowheads="1"/>
          </p:cNvSpPr>
          <p:nvPr/>
        </p:nvSpPr>
        <p:spPr bwMode="auto">
          <a:xfrm>
            <a:off x="533400" y="1143000"/>
            <a:ext cx="8153400" cy="4173538"/>
          </a:xfrm>
          <a:prstGeom prst="rect">
            <a:avLst/>
          </a:prstGeom>
          <a:solidFill>
            <a:schemeClr val="bg1">
              <a:alpha val="50000"/>
            </a:schemeClr>
          </a:solidFill>
          <a:ln w="9525">
            <a:noFill/>
            <a:miter lim="800000"/>
            <a:headEnd/>
            <a:tailEnd/>
          </a:ln>
          <a:effectLst/>
        </p:spPr>
        <p:txBody>
          <a:bodyPr>
            <a:spAutoFit/>
          </a:bodyPr>
          <a:lstStyle/>
          <a:p>
            <a:pPr>
              <a:spcBef>
                <a:spcPct val="50000"/>
              </a:spcBef>
            </a:pPr>
            <a:r>
              <a:rPr lang="en-US" sz="2800" b="1">
                <a:latin typeface="Arial" charset="0"/>
              </a:rPr>
              <a:t>2</a:t>
            </a:r>
            <a:r>
              <a:rPr lang="en-US" sz="2800" b="1" baseline="30000">
                <a:latin typeface="Arial" charset="0"/>
              </a:rPr>
              <a:t>nd</a:t>
            </a:r>
            <a:r>
              <a:rPr lang="en-US" sz="2800" b="1">
                <a:latin typeface="Arial" charset="0"/>
              </a:rPr>
              <a:t> International Polar Year (1932-1933)</a:t>
            </a:r>
          </a:p>
          <a:p>
            <a:r>
              <a:rPr lang="en-US" sz="2800" b="1">
                <a:latin typeface="Arial" charset="0"/>
              </a:rPr>
              <a:t>organized by IMO and IUGG (ICSU)</a:t>
            </a:r>
          </a:p>
          <a:p>
            <a:endParaRPr lang="de-DE" b="1"/>
          </a:p>
          <a:p>
            <a:r>
              <a:rPr lang="de-DE" b="1">
                <a:latin typeface="Arial" charset="0"/>
              </a:rPr>
              <a:t>Commission Internationale de l‘Année Polaire </a:t>
            </a:r>
          </a:p>
          <a:p>
            <a:r>
              <a:rPr lang="de-DE" sz="2000">
                <a:latin typeface="Arial" charset="0"/>
              </a:rPr>
              <a:t>(12 members)</a:t>
            </a:r>
          </a:p>
          <a:p>
            <a:endParaRPr lang="en-US" sz="1200" b="1">
              <a:latin typeface="Arial" charset="0"/>
            </a:endParaRPr>
          </a:p>
          <a:p>
            <a:r>
              <a:rPr lang="en-US" b="1">
                <a:latin typeface="Arial" charset="0"/>
              </a:rPr>
              <a:t>(1931)   </a:t>
            </a:r>
            <a:r>
              <a:rPr lang="en-US" b="1">
                <a:solidFill>
                  <a:srgbClr val="CC3300"/>
                </a:solidFill>
                <a:latin typeface="Arial" charset="0"/>
              </a:rPr>
              <a:t>7 overlapping memberships</a:t>
            </a:r>
          </a:p>
          <a:p>
            <a:r>
              <a:rPr lang="en-US" b="1">
                <a:solidFill>
                  <a:srgbClr val="CC3300"/>
                </a:solidFill>
                <a:latin typeface="Arial" charset="0"/>
              </a:rPr>
              <a:t> </a:t>
            </a:r>
            <a:r>
              <a:rPr lang="en-US" b="1">
                <a:latin typeface="Arial" charset="0"/>
              </a:rPr>
              <a:t>	    </a:t>
            </a:r>
            <a:r>
              <a:rPr lang="en-US" sz="2000">
                <a:latin typeface="Arial" charset="0"/>
              </a:rPr>
              <a:t>(4 members in Council of Aeroarctic !)</a:t>
            </a:r>
          </a:p>
          <a:p>
            <a:endParaRPr lang="en-US" sz="1200" b="1">
              <a:latin typeface="Arial" charset="0"/>
            </a:endParaRPr>
          </a:p>
          <a:p>
            <a:pPr algn="l"/>
            <a:r>
              <a:rPr lang="en-US" b="1">
                <a:latin typeface="Arial" charset="0"/>
              </a:rPr>
              <a:t>        Aeroarctic </a:t>
            </a:r>
            <a:r>
              <a:rPr lang="en-US" sz="2000">
                <a:latin typeface="Arial" charset="0"/>
              </a:rPr>
              <a:t>(396 </a:t>
            </a:r>
            <a:r>
              <a:rPr lang="de-DE" sz="2000">
                <a:latin typeface="Arial" charset="0"/>
              </a:rPr>
              <a:t>members</a:t>
            </a:r>
            <a:r>
              <a:rPr lang="en-US" sz="2000">
                <a:latin typeface="Arial" charset="0"/>
              </a:rPr>
              <a:t>)</a:t>
            </a:r>
          </a:p>
          <a:p>
            <a:pPr algn="l"/>
            <a:endParaRPr lang="en-US" sz="1200">
              <a:latin typeface="Arial" charset="0"/>
            </a:endParaRPr>
          </a:p>
          <a:p>
            <a:pPr algn="l"/>
            <a:r>
              <a:rPr lang="en-US" sz="1800" b="1">
                <a:solidFill>
                  <a:srgbClr val="CC3300"/>
                </a:solidFill>
                <a:latin typeface="Arial" charset="0"/>
              </a:rPr>
              <a:t>Everdingen</a:t>
            </a:r>
            <a:r>
              <a:rPr lang="en-US" sz="1800">
                <a:solidFill>
                  <a:srgbClr val="CC3300"/>
                </a:solidFill>
                <a:latin typeface="Arial" charset="0"/>
              </a:rPr>
              <a:t>      </a:t>
            </a:r>
            <a:r>
              <a:rPr lang="en-US" sz="1800">
                <a:latin typeface="Arial" charset="0"/>
              </a:rPr>
              <a:t>International Polar        </a:t>
            </a:r>
            <a:r>
              <a:rPr lang="en-US" sz="1800" b="1">
                <a:latin typeface="Arial" charset="0"/>
              </a:rPr>
              <a:t>=&gt;</a:t>
            </a:r>
            <a:r>
              <a:rPr lang="en-US" sz="1800">
                <a:latin typeface="Arial" charset="0"/>
              </a:rPr>
              <a:t> </a:t>
            </a:r>
            <a:r>
              <a:rPr lang="en-US" sz="1800" b="1">
                <a:latin typeface="Arial" charset="0"/>
              </a:rPr>
              <a:t>President of IMO</a:t>
            </a:r>
            <a:r>
              <a:rPr lang="en-US" sz="1800">
                <a:latin typeface="Arial" charset="0"/>
              </a:rPr>
              <a:t>       Council of</a:t>
            </a:r>
          </a:p>
          <a:p>
            <a:pPr algn="l"/>
            <a:r>
              <a:rPr lang="en-US" sz="1800">
                <a:solidFill>
                  <a:srgbClr val="CC3300"/>
                </a:solidFill>
                <a:latin typeface="Arial" charset="0"/>
              </a:rPr>
              <a:t>Arctowski</a:t>
            </a:r>
            <a:r>
              <a:rPr lang="en-US" sz="1800">
                <a:latin typeface="Arial" charset="0"/>
              </a:rPr>
              <a:t>          Commission 1906 -13	       	                 Aeroarctic</a:t>
            </a:r>
            <a:endParaRPr lang="en-US" sz="2000">
              <a:latin typeface="Arial" charset="0"/>
            </a:endParaRPr>
          </a:p>
        </p:txBody>
      </p:sp>
      <p:sp>
        <p:nvSpPr>
          <p:cNvPr id="64541" name="Line 29"/>
          <p:cNvSpPr>
            <a:spLocks noChangeShapeType="1"/>
          </p:cNvSpPr>
          <p:nvPr/>
        </p:nvSpPr>
        <p:spPr bwMode="auto">
          <a:xfrm>
            <a:off x="1600200" y="2819400"/>
            <a:ext cx="0" cy="1295400"/>
          </a:xfrm>
          <a:prstGeom prst="line">
            <a:avLst/>
          </a:prstGeom>
          <a:noFill/>
          <a:ln w="38100">
            <a:solidFill>
              <a:srgbClr val="CC3300"/>
            </a:solidFill>
            <a:prstDash val="dash"/>
            <a:round/>
            <a:headEnd type="triangle" w="med" len="med"/>
            <a:tailEnd type="triangle" w="med" len="med"/>
          </a:ln>
          <a:effectLst/>
        </p:spPr>
        <p:txBody>
          <a:bodyPr wrap="none" anchor="ctr"/>
          <a:lstStyle/>
          <a:p>
            <a:endParaRPr lang="en-US"/>
          </a:p>
        </p:txBody>
      </p:sp>
      <p:sp>
        <p:nvSpPr>
          <p:cNvPr id="64542" name="Line 30"/>
          <p:cNvSpPr>
            <a:spLocks noChangeShapeType="1"/>
          </p:cNvSpPr>
          <p:nvPr/>
        </p:nvSpPr>
        <p:spPr bwMode="auto">
          <a:xfrm>
            <a:off x="2133600" y="4876800"/>
            <a:ext cx="0" cy="228600"/>
          </a:xfrm>
          <a:prstGeom prst="line">
            <a:avLst/>
          </a:prstGeom>
          <a:noFill/>
          <a:ln w="28575">
            <a:solidFill>
              <a:schemeClr val="tx1"/>
            </a:solidFill>
            <a:round/>
            <a:headEnd/>
            <a:tailEnd/>
          </a:ln>
          <a:effectLst/>
        </p:spPr>
        <p:txBody>
          <a:bodyPr wrap="none" anchor="ctr"/>
          <a:lstStyle/>
          <a:p>
            <a:endParaRPr lang="en-US"/>
          </a:p>
        </p:txBody>
      </p:sp>
      <p:sp>
        <p:nvSpPr>
          <p:cNvPr id="64544" name="Line 32"/>
          <p:cNvSpPr>
            <a:spLocks noChangeShapeType="1"/>
          </p:cNvSpPr>
          <p:nvPr/>
        </p:nvSpPr>
        <p:spPr bwMode="auto">
          <a:xfrm>
            <a:off x="1981200" y="4876800"/>
            <a:ext cx="1524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64545" name="Line 33"/>
          <p:cNvSpPr>
            <a:spLocks noChangeShapeType="1"/>
          </p:cNvSpPr>
          <p:nvPr/>
        </p:nvSpPr>
        <p:spPr bwMode="auto">
          <a:xfrm>
            <a:off x="1981200" y="5105400"/>
            <a:ext cx="1524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64546" name="Line 34"/>
          <p:cNvSpPr>
            <a:spLocks noChangeShapeType="1"/>
          </p:cNvSpPr>
          <p:nvPr/>
        </p:nvSpPr>
        <p:spPr bwMode="auto">
          <a:xfrm>
            <a:off x="7010400" y="4876800"/>
            <a:ext cx="0" cy="228600"/>
          </a:xfrm>
          <a:prstGeom prst="line">
            <a:avLst/>
          </a:prstGeom>
          <a:noFill/>
          <a:ln w="28575">
            <a:solidFill>
              <a:schemeClr val="tx1"/>
            </a:solidFill>
            <a:round/>
            <a:headEnd/>
            <a:tailEnd/>
          </a:ln>
          <a:effectLst/>
        </p:spPr>
        <p:txBody>
          <a:bodyPr wrap="none" anchor="ctr"/>
          <a:lstStyle/>
          <a:p>
            <a:endParaRPr lang="en-US"/>
          </a:p>
        </p:txBody>
      </p:sp>
      <p:sp>
        <p:nvSpPr>
          <p:cNvPr id="64547" name="Line 35"/>
          <p:cNvSpPr>
            <a:spLocks noChangeShapeType="1"/>
          </p:cNvSpPr>
          <p:nvPr/>
        </p:nvSpPr>
        <p:spPr bwMode="auto">
          <a:xfrm>
            <a:off x="6858000" y="4876800"/>
            <a:ext cx="1524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64548" name="Line 36"/>
          <p:cNvSpPr>
            <a:spLocks noChangeShapeType="1"/>
          </p:cNvSpPr>
          <p:nvPr/>
        </p:nvSpPr>
        <p:spPr bwMode="auto">
          <a:xfrm>
            <a:off x="6858000" y="5105400"/>
            <a:ext cx="1524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64549" name="Text Box 37"/>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19</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92" name="Picture 60" descr="E:\Eigene Dateien\Tagungen 2009\AT Summit 2009 Washington DC\Luedecke\4_Int_Polar_Conference_Wien_1884.jpg"/>
          <p:cNvPicPr>
            <a:picLocks noChangeAspect="1" noChangeArrowheads="1"/>
          </p:cNvPicPr>
          <p:nvPr/>
        </p:nvPicPr>
        <p:blipFill>
          <a:blip r:embed="rId2" cstate="print"/>
          <a:srcRect/>
          <a:stretch>
            <a:fillRect/>
          </a:stretch>
        </p:blipFill>
        <p:spPr bwMode="auto">
          <a:xfrm>
            <a:off x="1752600" y="2667000"/>
            <a:ext cx="5581650" cy="2587625"/>
          </a:xfrm>
          <a:prstGeom prst="rect">
            <a:avLst/>
          </a:prstGeom>
          <a:noFill/>
        </p:spPr>
      </p:pic>
      <p:sp>
        <p:nvSpPr>
          <p:cNvPr id="44034"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44035"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44036"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37"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38"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39"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0"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1"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2"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3"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4"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5"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4046"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47"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48"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49"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50"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51"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52"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53"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4054"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44055"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44057" name="Line 25"/>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44058" name="Line 26"/>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44059" name="Text Box 27"/>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44060" name="AutoShape 28"/>
          <p:cNvSpPr>
            <a:spLocks noChangeArrowheads="1"/>
          </p:cNvSpPr>
          <p:nvPr/>
        </p:nvSpPr>
        <p:spPr bwMode="auto">
          <a:xfrm>
            <a:off x="381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4062" name="Rectangle 30"/>
          <p:cNvSpPr>
            <a:spLocks noChangeArrowheads="1"/>
          </p:cNvSpPr>
          <p:nvPr/>
        </p:nvSpPr>
        <p:spPr bwMode="auto">
          <a:xfrm>
            <a:off x="0" y="838200"/>
            <a:ext cx="1030288" cy="304800"/>
          </a:xfrm>
          <a:prstGeom prst="rect">
            <a:avLst/>
          </a:prstGeom>
          <a:noFill/>
          <a:ln w="9525">
            <a:noFill/>
            <a:miter lim="800000"/>
            <a:headEnd/>
            <a:tailEnd/>
          </a:ln>
          <a:effectLst/>
        </p:spPr>
        <p:txBody>
          <a:bodyPr wrap="none">
            <a:spAutoFit/>
          </a:bodyPr>
          <a:lstStyle/>
          <a:p>
            <a:r>
              <a:rPr lang="en-US" sz="1400" b="1">
                <a:latin typeface="Arial" charset="0"/>
              </a:rPr>
              <a:t>1882-1883</a:t>
            </a:r>
          </a:p>
        </p:txBody>
      </p:sp>
      <p:sp>
        <p:nvSpPr>
          <p:cNvPr id="44063" name="Rectangle 31"/>
          <p:cNvSpPr>
            <a:spLocks noChangeArrowheads="1"/>
          </p:cNvSpPr>
          <p:nvPr/>
        </p:nvSpPr>
        <p:spPr bwMode="auto">
          <a:xfrm>
            <a:off x="0" y="5791200"/>
            <a:ext cx="1143000" cy="304800"/>
          </a:xfrm>
          <a:prstGeom prst="rect">
            <a:avLst/>
          </a:prstGeom>
          <a:noFill/>
          <a:ln w="9525">
            <a:noFill/>
            <a:miter lim="800000"/>
            <a:headEnd/>
            <a:tailEnd/>
          </a:ln>
          <a:effectLst/>
        </p:spPr>
        <p:txBody>
          <a:bodyPr>
            <a:spAutoFit/>
          </a:bodyPr>
          <a:lstStyle/>
          <a:p>
            <a:pPr algn="l"/>
            <a:r>
              <a:rPr lang="en-US" sz="1400" b="1">
                <a:latin typeface="Arial" charset="0"/>
              </a:rPr>
              <a:t>1882-1883</a:t>
            </a:r>
          </a:p>
        </p:txBody>
      </p:sp>
      <p:sp>
        <p:nvSpPr>
          <p:cNvPr id="44065" name="AutoShape 33"/>
          <p:cNvSpPr>
            <a:spLocks noChangeArrowheads="1"/>
          </p:cNvSpPr>
          <p:nvPr/>
        </p:nvSpPr>
        <p:spPr bwMode="auto">
          <a:xfrm>
            <a:off x="381000" y="64008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4087" name="Text Box 55"/>
          <p:cNvSpPr txBox="1">
            <a:spLocks noChangeArrowheads="1"/>
          </p:cNvSpPr>
          <p:nvPr/>
        </p:nvSpPr>
        <p:spPr bwMode="auto">
          <a:xfrm>
            <a:off x="1066800" y="990600"/>
            <a:ext cx="7086600" cy="1797050"/>
          </a:xfrm>
          <a:prstGeom prst="rect">
            <a:avLst/>
          </a:prstGeom>
          <a:solidFill>
            <a:schemeClr val="bg1"/>
          </a:solidFill>
          <a:ln w="9525">
            <a:noFill/>
            <a:miter lim="800000"/>
            <a:headEnd/>
            <a:tailEnd/>
          </a:ln>
          <a:effectLst/>
        </p:spPr>
        <p:txBody>
          <a:bodyPr>
            <a:spAutoFit/>
          </a:bodyPr>
          <a:lstStyle/>
          <a:p>
            <a:pPr>
              <a:spcBef>
                <a:spcPct val="50000"/>
              </a:spcBef>
            </a:pPr>
            <a:r>
              <a:rPr lang="en-US" sz="2800" b="1">
                <a:latin typeface="Arial" charset="0"/>
              </a:rPr>
              <a:t>International Meteorological Committee</a:t>
            </a:r>
            <a:endParaRPr lang="en-US" b="1">
              <a:latin typeface="Arial" charset="0"/>
            </a:endParaRPr>
          </a:p>
          <a:p>
            <a:pPr>
              <a:spcBef>
                <a:spcPct val="50000"/>
              </a:spcBef>
            </a:pPr>
            <a:r>
              <a:rPr lang="en-US" b="1">
                <a:latin typeface="Arial" charset="0"/>
              </a:rPr>
              <a:t>=&gt; Commission for the Polar Year (1879-1891)</a:t>
            </a:r>
            <a:r>
              <a:rPr lang="en-US" sz="2600" b="1">
                <a:solidFill>
                  <a:srgbClr val="FF3300"/>
                </a:solidFill>
                <a:latin typeface="Arial" charset="0"/>
              </a:rPr>
              <a:t> </a:t>
            </a:r>
            <a:r>
              <a:rPr lang="en-US" b="1">
                <a:solidFill>
                  <a:srgbClr val="FF3300"/>
                </a:solidFill>
                <a:latin typeface="Arial" charset="0"/>
              </a:rPr>
              <a:t>Aim</a:t>
            </a:r>
            <a:r>
              <a:rPr lang="en-US" b="1">
                <a:latin typeface="Arial" charset="0"/>
              </a:rPr>
              <a:t>: Meteorology and Magnetism </a:t>
            </a:r>
          </a:p>
          <a:p>
            <a:r>
              <a:rPr lang="en-US" b="1">
                <a:latin typeface="Arial" charset="0"/>
              </a:rPr>
              <a:t>(weather forecast and navigation)</a:t>
            </a:r>
            <a:endParaRPr lang="en-US" sz="2600" b="1">
              <a:latin typeface="Arial" charset="0"/>
            </a:endParaRPr>
          </a:p>
        </p:txBody>
      </p:sp>
      <p:sp>
        <p:nvSpPr>
          <p:cNvPr id="44093" name="Text Box 61"/>
          <p:cNvSpPr txBox="1">
            <a:spLocks noChangeArrowheads="1"/>
          </p:cNvSpPr>
          <p:nvPr/>
        </p:nvSpPr>
        <p:spPr bwMode="auto">
          <a:xfrm>
            <a:off x="1752600" y="5257800"/>
            <a:ext cx="5562600" cy="366713"/>
          </a:xfrm>
          <a:prstGeom prst="rect">
            <a:avLst/>
          </a:prstGeom>
          <a:solidFill>
            <a:schemeClr val="bg1"/>
          </a:solidFill>
          <a:ln w="9525">
            <a:noFill/>
            <a:miter lim="800000"/>
            <a:headEnd/>
            <a:tailEnd/>
          </a:ln>
          <a:effectLst/>
        </p:spPr>
        <p:txBody>
          <a:bodyPr>
            <a:spAutoFit/>
          </a:bodyPr>
          <a:lstStyle/>
          <a:p>
            <a:pPr>
              <a:spcBef>
                <a:spcPct val="50000"/>
              </a:spcBef>
            </a:pPr>
            <a:r>
              <a:rPr lang="en-US" sz="1800">
                <a:latin typeface="Arial" charset="0"/>
              </a:rPr>
              <a:t>4</a:t>
            </a:r>
            <a:r>
              <a:rPr lang="en-US" sz="1800" baseline="30000">
                <a:latin typeface="Arial" charset="0"/>
              </a:rPr>
              <a:t>th</a:t>
            </a:r>
            <a:r>
              <a:rPr lang="en-US" sz="1800">
                <a:latin typeface="Arial" charset="0"/>
              </a:rPr>
              <a:t> International Polar Conference in Vienna (1884)</a:t>
            </a:r>
            <a:endParaRPr lang="en-US"/>
          </a:p>
        </p:txBody>
      </p:sp>
      <p:sp>
        <p:nvSpPr>
          <p:cNvPr id="44095" name="Oval 63"/>
          <p:cNvSpPr>
            <a:spLocks noChangeArrowheads="1"/>
          </p:cNvSpPr>
          <p:nvPr/>
        </p:nvSpPr>
        <p:spPr bwMode="auto">
          <a:xfrm>
            <a:off x="6553200" y="3276600"/>
            <a:ext cx="457200" cy="609600"/>
          </a:xfrm>
          <a:prstGeom prst="ellipse">
            <a:avLst/>
          </a:prstGeom>
          <a:noFill/>
          <a:ln w="38100">
            <a:solidFill>
              <a:srgbClr val="FF3300"/>
            </a:solidFill>
            <a:round/>
            <a:headEnd/>
            <a:tailEnd/>
          </a:ln>
          <a:effectLst/>
        </p:spPr>
        <p:txBody>
          <a:bodyPr wrap="none" anchor="ctr"/>
          <a:lstStyle/>
          <a:p>
            <a:endParaRPr lang="en-US"/>
          </a:p>
        </p:txBody>
      </p:sp>
      <p:sp>
        <p:nvSpPr>
          <p:cNvPr id="44096" name="Text Box 64"/>
          <p:cNvSpPr txBox="1">
            <a:spLocks noChangeArrowheads="1"/>
          </p:cNvSpPr>
          <p:nvPr/>
        </p:nvSpPr>
        <p:spPr bwMode="auto">
          <a:xfrm>
            <a:off x="7391400" y="3429000"/>
            <a:ext cx="1295400" cy="641350"/>
          </a:xfrm>
          <a:prstGeom prst="rect">
            <a:avLst/>
          </a:prstGeom>
          <a:solidFill>
            <a:schemeClr val="bg1"/>
          </a:solidFill>
          <a:ln w="9525">
            <a:noFill/>
            <a:miter lim="800000"/>
            <a:headEnd/>
            <a:tailEnd/>
          </a:ln>
          <a:effectLst/>
        </p:spPr>
        <p:txBody>
          <a:bodyPr>
            <a:spAutoFit/>
          </a:bodyPr>
          <a:lstStyle/>
          <a:p>
            <a:pPr algn="l">
              <a:spcBef>
                <a:spcPct val="50000"/>
              </a:spcBef>
            </a:pPr>
            <a:r>
              <a:rPr lang="en-US" sz="1800">
                <a:latin typeface="Arial" charset="0"/>
              </a:rPr>
              <a:t>Georg Neumayer</a:t>
            </a:r>
            <a:endParaRPr lang="en-US"/>
          </a:p>
        </p:txBody>
      </p:sp>
      <p:sp>
        <p:nvSpPr>
          <p:cNvPr id="44097" name="Text Box 65"/>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5779"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5780"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1"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82"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3"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4"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5"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6"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7"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8"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89"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5790"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1"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2"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3"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4"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5"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6"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7"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5798"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5799"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5800"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5801"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pic>
        <p:nvPicPr>
          <p:cNvPr id="75802" name="Picture 26" descr="C:\Dokumente und Einstellungen\CL\Eigene Dateien\ATS Luedecke\Walflensen VJP 1939_130.jpg"/>
          <p:cNvPicPr>
            <a:picLocks noChangeAspect="1" noChangeArrowheads="1"/>
          </p:cNvPicPr>
          <p:nvPr/>
        </p:nvPicPr>
        <p:blipFill>
          <a:blip r:embed="rId2" cstate="print"/>
          <a:srcRect/>
          <a:stretch>
            <a:fillRect/>
          </a:stretch>
        </p:blipFill>
        <p:spPr bwMode="auto">
          <a:xfrm>
            <a:off x="5181600" y="3429000"/>
            <a:ext cx="3352800" cy="2182813"/>
          </a:xfrm>
          <a:prstGeom prst="rect">
            <a:avLst/>
          </a:prstGeom>
          <a:noFill/>
        </p:spPr>
      </p:pic>
      <p:pic>
        <p:nvPicPr>
          <p:cNvPr id="75803" name="Picture 27" descr="C:\Dokumente und Einstellungen\CL\Eigene Dateien\ATS Luedecke\Fangboot JAN WELLEM VJP 1939_126.jpg"/>
          <p:cNvPicPr>
            <a:picLocks noChangeAspect="1" noChangeArrowheads="1"/>
          </p:cNvPicPr>
          <p:nvPr/>
        </p:nvPicPr>
        <p:blipFill>
          <a:blip r:embed="rId3" cstate="print"/>
          <a:srcRect/>
          <a:stretch>
            <a:fillRect/>
          </a:stretch>
        </p:blipFill>
        <p:spPr bwMode="auto">
          <a:xfrm>
            <a:off x="5181600" y="990600"/>
            <a:ext cx="3355975" cy="2155825"/>
          </a:xfrm>
          <a:prstGeom prst="rect">
            <a:avLst/>
          </a:prstGeom>
          <a:noFill/>
        </p:spPr>
      </p:pic>
      <p:pic>
        <p:nvPicPr>
          <p:cNvPr id="75804" name="Picture 28" descr="E:\Eigene Dateien\Buch_Schwabenland\factory_catchers Jan Wllem Grytviken.jpeg"/>
          <p:cNvPicPr>
            <a:picLocks noChangeAspect="1" noChangeArrowheads="1"/>
          </p:cNvPicPr>
          <p:nvPr/>
        </p:nvPicPr>
        <p:blipFill>
          <a:blip r:embed="rId4" cstate="print"/>
          <a:srcRect/>
          <a:stretch>
            <a:fillRect/>
          </a:stretch>
        </p:blipFill>
        <p:spPr bwMode="auto">
          <a:xfrm>
            <a:off x="685800" y="2286000"/>
            <a:ext cx="4267200" cy="3306763"/>
          </a:xfrm>
          <a:prstGeom prst="rect">
            <a:avLst/>
          </a:prstGeom>
          <a:noFill/>
        </p:spPr>
      </p:pic>
      <p:sp>
        <p:nvSpPr>
          <p:cNvPr id="75805" name="Text Box 29"/>
          <p:cNvSpPr txBox="1">
            <a:spLocks noChangeArrowheads="1"/>
          </p:cNvSpPr>
          <p:nvPr/>
        </p:nvSpPr>
        <p:spPr bwMode="auto">
          <a:xfrm>
            <a:off x="609600" y="990600"/>
            <a:ext cx="4343400" cy="1066800"/>
          </a:xfrm>
          <a:prstGeom prst="rect">
            <a:avLst/>
          </a:prstGeom>
          <a:solidFill>
            <a:schemeClr val="bg1"/>
          </a:solidFill>
          <a:ln w="9525">
            <a:noFill/>
            <a:miter lim="800000"/>
            <a:headEnd/>
            <a:tailEnd/>
          </a:ln>
          <a:effectLst/>
        </p:spPr>
        <p:txBody>
          <a:bodyPr>
            <a:spAutoFit/>
          </a:bodyPr>
          <a:lstStyle/>
          <a:p>
            <a:pPr>
              <a:spcBef>
                <a:spcPct val="50000"/>
              </a:spcBef>
            </a:pPr>
            <a:r>
              <a:rPr lang="en-US" sz="2800" b="1">
                <a:latin typeface="Arial" charset="0"/>
              </a:rPr>
              <a:t>Whaling in Antarctica</a:t>
            </a:r>
          </a:p>
          <a:p>
            <a:pPr algn="l">
              <a:spcBef>
                <a:spcPct val="50000"/>
              </a:spcBef>
            </a:pPr>
            <a:r>
              <a:rPr lang="en-US" b="1">
                <a:latin typeface="Arial" charset="0"/>
              </a:rPr>
              <a:t>   =&gt; Economic interests</a:t>
            </a:r>
            <a:endParaRPr lang="en-US"/>
          </a:p>
        </p:txBody>
      </p:sp>
      <p:sp>
        <p:nvSpPr>
          <p:cNvPr id="75806" name="Line 30"/>
          <p:cNvSpPr>
            <a:spLocks noChangeShapeType="1"/>
          </p:cNvSpPr>
          <p:nvPr/>
        </p:nvSpPr>
        <p:spPr bwMode="auto">
          <a:xfrm>
            <a:off x="0" y="6324600"/>
            <a:ext cx="3657600" cy="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5809" name="Text Box 33"/>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20</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026"/>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4755" name="Text Box 1027"/>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4756" name="Line 1028"/>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57" name="Line 1029"/>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58" name="Line 1030"/>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59" name="Line 1031"/>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0" name="Line 1032"/>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1" name="Line 1033"/>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2" name="Line 1034"/>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3" name="Line 1035"/>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4" name="Line 1036"/>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5" name="Line 1037"/>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4766" name="Line 1038"/>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67" name="Line 1039"/>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68" name="Line 1040"/>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69" name="Line 1041"/>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70" name="Line 1042"/>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71" name="Line 1043"/>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72" name="Line 1044"/>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73" name="Line 1045"/>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4774" name="Text Box 1046"/>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4775" name="Text Box 1047"/>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4776" name="Line 1048"/>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4777" name="Line 1049"/>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pic>
        <p:nvPicPr>
          <p:cNvPr id="74778" name="Picture 1050" descr="C:\Dokumente und Einstellungen\CL\Eigene Dateien\ATS Luedecke\Ritscher 1942 Antarktis.jpg"/>
          <p:cNvPicPr>
            <a:picLocks noChangeAspect="1" noChangeArrowheads="1"/>
          </p:cNvPicPr>
          <p:nvPr/>
        </p:nvPicPr>
        <p:blipFill>
          <a:blip r:embed="rId2" cstate="print"/>
          <a:srcRect/>
          <a:stretch>
            <a:fillRect/>
          </a:stretch>
        </p:blipFill>
        <p:spPr bwMode="auto">
          <a:xfrm>
            <a:off x="457200" y="1524000"/>
            <a:ext cx="5638800" cy="4159250"/>
          </a:xfrm>
          <a:prstGeom prst="rect">
            <a:avLst/>
          </a:prstGeom>
          <a:noFill/>
        </p:spPr>
      </p:pic>
      <p:pic>
        <p:nvPicPr>
          <p:cNvPr id="74780" name="Picture 1052" descr="C:\Dokumente und Einstellungen\CL\Eigene Dateien\ATS Luedecke\Skizze Flug VII 3 Feb 1939.jpg"/>
          <p:cNvPicPr>
            <a:picLocks noChangeAspect="1" noChangeArrowheads="1"/>
          </p:cNvPicPr>
          <p:nvPr/>
        </p:nvPicPr>
        <p:blipFill>
          <a:blip r:embed="rId3" cstate="print"/>
          <a:srcRect/>
          <a:stretch>
            <a:fillRect/>
          </a:stretch>
        </p:blipFill>
        <p:spPr bwMode="auto">
          <a:xfrm>
            <a:off x="6045200" y="1066800"/>
            <a:ext cx="2714625" cy="4038600"/>
          </a:xfrm>
          <a:prstGeom prst="rect">
            <a:avLst/>
          </a:prstGeom>
          <a:noFill/>
        </p:spPr>
      </p:pic>
      <p:sp>
        <p:nvSpPr>
          <p:cNvPr id="74781" name="Text Box 1053"/>
          <p:cNvSpPr txBox="1">
            <a:spLocks noChangeArrowheads="1"/>
          </p:cNvSpPr>
          <p:nvPr/>
        </p:nvSpPr>
        <p:spPr bwMode="auto">
          <a:xfrm>
            <a:off x="6019800" y="5105400"/>
            <a:ext cx="2743200" cy="581025"/>
          </a:xfrm>
          <a:prstGeom prst="rect">
            <a:avLst/>
          </a:prstGeom>
          <a:solidFill>
            <a:schemeClr val="bg1"/>
          </a:solidFill>
          <a:ln w="9525">
            <a:noFill/>
            <a:miter lim="800000"/>
            <a:headEnd/>
            <a:tailEnd/>
          </a:ln>
          <a:effectLst/>
        </p:spPr>
        <p:txBody>
          <a:bodyPr>
            <a:spAutoFit/>
          </a:bodyPr>
          <a:lstStyle/>
          <a:p>
            <a:pPr algn="l">
              <a:spcBef>
                <a:spcPct val="50000"/>
              </a:spcBef>
            </a:pPr>
            <a:r>
              <a:rPr lang="en-US" sz="1600">
                <a:latin typeface="Arial" charset="0"/>
              </a:rPr>
              <a:t>	  In-flight sketch  	3 February 1939</a:t>
            </a:r>
            <a:endParaRPr lang="en-US" sz="1800"/>
          </a:p>
        </p:txBody>
      </p:sp>
      <p:sp>
        <p:nvSpPr>
          <p:cNvPr id="74782" name="Text Box 1054"/>
          <p:cNvSpPr txBox="1">
            <a:spLocks noChangeArrowheads="1"/>
          </p:cNvSpPr>
          <p:nvPr/>
        </p:nvSpPr>
        <p:spPr bwMode="auto">
          <a:xfrm>
            <a:off x="457200" y="1066800"/>
            <a:ext cx="5791200" cy="457200"/>
          </a:xfrm>
          <a:prstGeom prst="rect">
            <a:avLst/>
          </a:prstGeom>
          <a:solidFill>
            <a:schemeClr val="bg1"/>
          </a:solidFill>
          <a:ln w="9525">
            <a:noFill/>
            <a:miter lim="800000"/>
            <a:headEnd/>
            <a:tailEnd/>
          </a:ln>
          <a:effectLst/>
        </p:spPr>
        <p:txBody>
          <a:bodyPr>
            <a:spAutoFit/>
          </a:bodyPr>
          <a:lstStyle/>
          <a:p>
            <a:pPr>
              <a:spcBef>
                <a:spcPct val="50000"/>
              </a:spcBef>
            </a:pPr>
            <a:r>
              <a:rPr lang="en-US" b="1">
                <a:latin typeface="Arial" charset="0"/>
              </a:rPr>
              <a:t>Scientific expeditions for future claims</a:t>
            </a:r>
            <a:endParaRPr lang="en-US"/>
          </a:p>
        </p:txBody>
      </p:sp>
      <p:pic>
        <p:nvPicPr>
          <p:cNvPr id="74779" name="Picture 1051" descr="C:\Dokumente und Einstellungen\CL\Eigene Dateien\ATS Luedecke\VRNLRITSCHERGIFELZUCKERHUTB.jpg"/>
          <p:cNvPicPr>
            <a:picLocks noChangeAspect="1" noChangeArrowheads="1"/>
          </p:cNvPicPr>
          <p:nvPr/>
        </p:nvPicPr>
        <p:blipFill>
          <a:blip r:embed="rId4" cstate="print"/>
          <a:srcRect/>
          <a:stretch>
            <a:fillRect/>
          </a:stretch>
        </p:blipFill>
        <p:spPr bwMode="auto">
          <a:xfrm>
            <a:off x="4572000" y="1524000"/>
            <a:ext cx="2057400" cy="1538288"/>
          </a:xfrm>
          <a:prstGeom prst="rect">
            <a:avLst/>
          </a:prstGeom>
          <a:noFill/>
        </p:spPr>
      </p:pic>
      <p:sp>
        <p:nvSpPr>
          <p:cNvPr id="74783" name="Text Box 1055"/>
          <p:cNvSpPr txBox="1">
            <a:spLocks noChangeArrowheads="1"/>
          </p:cNvSpPr>
          <p:nvPr/>
        </p:nvSpPr>
        <p:spPr bwMode="auto">
          <a:xfrm>
            <a:off x="4343400" y="4495800"/>
            <a:ext cx="2514600" cy="671513"/>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Neuschwabenland</a:t>
            </a:r>
          </a:p>
          <a:p>
            <a:r>
              <a:rPr lang="en-US" sz="1800">
                <a:latin typeface="Arial" charset="0"/>
              </a:rPr>
              <a:t>(Germany 1938/39)</a:t>
            </a:r>
          </a:p>
        </p:txBody>
      </p:sp>
      <p:sp>
        <p:nvSpPr>
          <p:cNvPr id="74784" name="Line 1056"/>
          <p:cNvSpPr>
            <a:spLocks noChangeShapeType="1"/>
          </p:cNvSpPr>
          <p:nvPr/>
        </p:nvSpPr>
        <p:spPr bwMode="auto">
          <a:xfrm flipH="1" flipV="1">
            <a:off x="4267200" y="3733800"/>
            <a:ext cx="1371600" cy="7620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4785" name="Line 1057"/>
          <p:cNvSpPr>
            <a:spLocks noChangeShapeType="1"/>
          </p:cNvSpPr>
          <p:nvPr/>
        </p:nvSpPr>
        <p:spPr bwMode="auto">
          <a:xfrm flipV="1">
            <a:off x="5638800" y="3048000"/>
            <a:ext cx="0" cy="14478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4787" name="Line 1059"/>
          <p:cNvSpPr>
            <a:spLocks noChangeShapeType="1"/>
          </p:cNvSpPr>
          <p:nvPr/>
        </p:nvSpPr>
        <p:spPr bwMode="auto">
          <a:xfrm flipV="1">
            <a:off x="5638800" y="4038600"/>
            <a:ext cx="1066800" cy="4572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4790" name="Oval 1062"/>
          <p:cNvSpPr>
            <a:spLocks noChangeArrowheads="1"/>
          </p:cNvSpPr>
          <p:nvPr/>
        </p:nvSpPr>
        <p:spPr bwMode="auto">
          <a:xfrm>
            <a:off x="1524000" y="3124200"/>
            <a:ext cx="1447800" cy="609600"/>
          </a:xfrm>
          <a:prstGeom prst="ellipse">
            <a:avLst/>
          </a:prstGeom>
          <a:noFill/>
          <a:ln w="28575">
            <a:solidFill>
              <a:srgbClr val="CC3300"/>
            </a:solidFill>
            <a:round/>
            <a:headEnd/>
            <a:tailEnd/>
          </a:ln>
          <a:effectLst/>
        </p:spPr>
        <p:txBody>
          <a:bodyPr wrap="none" anchor="ctr"/>
          <a:lstStyle/>
          <a:p>
            <a:endParaRPr lang="en-US"/>
          </a:p>
        </p:txBody>
      </p:sp>
      <p:sp>
        <p:nvSpPr>
          <p:cNvPr id="74791" name="Text Box 1063"/>
          <p:cNvSpPr txBox="1">
            <a:spLocks noChangeArrowheads="1"/>
          </p:cNvSpPr>
          <p:nvPr/>
        </p:nvSpPr>
        <p:spPr bwMode="auto">
          <a:xfrm>
            <a:off x="1447800" y="3962400"/>
            <a:ext cx="1981200" cy="671513"/>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Admiral Byrd</a:t>
            </a:r>
          </a:p>
          <a:p>
            <a:r>
              <a:rPr lang="en-US" sz="1800">
                <a:latin typeface="Arial" charset="0"/>
              </a:rPr>
              <a:t>(USA 1933-1935)</a:t>
            </a:r>
          </a:p>
        </p:txBody>
      </p:sp>
      <p:sp>
        <p:nvSpPr>
          <p:cNvPr id="74792" name="AutoShape 1064"/>
          <p:cNvSpPr>
            <a:spLocks noChangeArrowheads="1"/>
          </p:cNvSpPr>
          <p:nvPr/>
        </p:nvSpPr>
        <p:spPr bwMode="auto">
          <a:xfrm>
            <a:off x="3429000" y="64008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4793" name="AutoShape 1065"/>
          <p:cNvSpPr>
            <a:spLocks noChangeArrowheads="1"/>
          </p:cNvSpPr>
          <p:nvPr/>
        </p:nvSpPr>
        <p:spPr bwMode="auto">
          <a:xfrm>
            <a:off x="2590800" y="64008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4795" name="Line 1067"/>
          <p:cNvSpPr>
            <a:spLocks noChangeShapeType="1"/>
          </p:cNvSpPr>
          <p:nvPr/>
        </p:nvSpPr>
        <p:spPr bwMode="auto">
          <a:xfrm>
            <a:off x="2514600" y="6400800"/>
            <a:ext cx="381000" cy="0"/>
          </a:xfrm>
          <a:prstGeom prst="line">
            <a:avLst/>
          </a:prstGeom>
          <a:noFill/>
          <a:ln w="38100">
            <a:solidFill>
              <a:srgbClr val="CC3300"/>
            </a:solidFill>
            <a:round/>
            <a:headEnd/>
            <a:tailEnd/>
          </a:ln>
          <a:effectLst/>
        </p:spPr>
        <p:txBody>
          <a:bodyPr wrap="none" anchor="ctr"/>
          <a:lstStyle/>
          <a:p>
            <a:endParaRPr lang="en-US"/>
          </a:p>
        </p:txBody>
      </p:sp>
      <p:sp>
        <p:nvSpPr>
          <p:cNvPr id="74796" name="Text Box 1068"/>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21</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6563"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6564"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65"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66"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67"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68"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69"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70"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71"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72"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73"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6574"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75"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76"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77"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78"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79"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80"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81"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6582"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6583"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66584"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66585"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66588" name="AutoShape 28"/>
          <p:cNvSpPr>
            <a:spLocks noChangeArrowheads="1"/>
          </p:cNvSpPr>
          <p:nvPr/>
        </p:nvSpPr>
        <p:spPr bwMode="auto">
          <a:xfrm>
            <a:off x="31242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6589" name="AutoShape 29"/>
          <p:cNvSpPr>
            <a:spLocks noChangeArrowheads="1"/>
          </p:cNvSpPr>
          <p:nvPr/>
        </p:nvSpPr>
        <p:spPr bwMode="auto">
          <a:xfrm>
            <a:off x="3733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6590" name="AutoShape 30"/>
          <p:cNvSpPr>
            <a:spLocks noChangeArrowheads="1"/>
          </p:cNvSpPr>
          <p:nvPr/>
        </p:nvSpPr>
        <p:spPr bwMode="auto">
          <a:xfrm>
            <a:off x="4343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66593" name="Picture 33" descr="E:\Eigene Dateien\Tagungen 2009\AT Summit 2009 Washington DC\Luedecke\Argentina_-_Pol%C3%ADtico_%28regiones%29.png"/>
          <p:cNvPicPr>
            <a:picLocks noChangeAspect="1" noChangeArrowheads="1"/>
          </p:cNvPicPr>
          <p:nvPr/>
        </p:nvPicPr>
        <p:blipFill>
          <a:blip r:embed="rId2" cstate="print"/>
          <a:srcRect/>
          <a:stretch>
            <a:fillRect/>
          </a:stretch>
        </p:blipFill>
        <p:spPr bwMode="auto">
          <a:xfrm>
            <a:off x="228600" y="1676400"/>
            <a:ext cx="2130425" cy="3514725"/>
          </a:xfrm>
          <a:prstGeom prst="rect">
            <a:avLst/>
          </a:prstGeom>
          <a:noFill/>
        </p:spPr>
      </p:pic>
      <p:pic>
        <p:nvPicPr>
          <p:cNvPr id="66591" name="Picture 31" descr="E:\Eigene Dateien\Tagungen 2009\AT Summit 2009 Washington DC\Luedecke\Mapa_administrativo_de_Chile.png"/>
          <p:cNvPicPr>
            <a:picLocks noChangeAspect="1" noChangeArrowheads="1"/>
          </p:cNvPicPr>
          <p:nvPr/>
        </p:nvPicPr>
        <p:blipFill>
          <a:blip r:embed="rId3" cstate="print"/>
          <a:srcRect/>
          <a:stretch>
            <a:fillRect/>
          </a:stretch>
        </p:blipFill>
        <p:spPr bwMode="auto">
          <a:xfrm>
            <a:off x="6765925" y="1676400"/>
            <a:ext cx="2146300" cy="3505200"/>
          </a:xfrm>
          <a:prstGeom prst="rect">
            <a:avLst/>
          </a:prstGeom>
          <a:noFill/>
        </p:spPr>
      </p:pic>
      <p:pic>
        <p:nvPicPr>
          <p:cNvPr id="66599" name="Picture 39" descr="E:\Eigene Dateien\Tagungen 2009\AT Summit 2009 Washington DC\Luedecke\British Antarctic Territory.png"/>
          <p:cNvPicPr>
            <a:picLocks noChangeAspect="1" noChangeArrowheads="1"/>
          </p:cNvPicPr>
          <p:nvPr/>
        </p:nvPicPr>
        <p:blipFill>
          <a:blip r:embed="rId4" cstate="print"/>
          <a:srcRect/>
          <a:stretch>
            <a:fillRect/>
          </a:stretch>
        </p:blipFill>
        <p:spPr bwMode="auto">
          <a:xfrm>
            <a:off x="2895600" y="1676400"/>
            <a:ext cx="3382963" cy="3762375"/>
          </a:xfrm>
          <a:prstGeom prst="rect">
            <a:avLst/>
          </a:prstGeom>
          <a:noFill/>
        </p:spPr>
      </p:pic>
      <p:sp>
        <p:nvSpPr>
          <p:cNvPr id="66594" name="Rectangle 34"/>
          <p:cNvSpPr>
            <a:spLocks noChangeArrowheads="1"/>
          </p:cNvSpPr>
          <p:nvPr/>
        </p:nvSpPr>
        <p:spPr bwMode="auto">
          <a:xfrm>
            <a:off x="2514600" y="4114800"/>
            <a:ext cx="4110038" cy="1096963"/>
          </a:xfrm>
          <a:prstGeom prst="rect">
            <a:avLst/>
          </a:prstGeom>
          <a:solidFill>
            <a:schemeClr val="bg1"/>
          </a:solidFill>
          <a:ln w="9525">
            <a:noFill/>
            <a:miter lim="800000"/>
            <a:headEnd/>
            <a:tailEnd/>
          </a:ln>
          <a:effectLst/>
        </p:spPr>
        <p:txBody>
          <a:bodyPr wrap="none">
            <a:spAutoFit/>
          </a:bodyPr>
          <a:lstStyle/>
          <a:p>
            <a:pPr>
              <a:spcBef>
                <a:spcPct val="50000"/>
              </a:spcBef>
            </a:pPr>
            <a:r>
              <a:rPr lang="en-US">
                <a:latin typeface="Arial" charset="0"/>
              </a:rPr>
              <a:t>1943-1945 </a:t>
            </a:r>
          </a:p>
          <a:p>
            <a:r>
              <a:rPr lang="en-US" b="1">
                <a:latin typeface="Arial" charset="0"/>
              </a:rPr>
              <a:t>British</a:t>
            </a:r>
            <a:r>
              <a:rPr lang="en-US">
                <a:latin typeface="Arial" charset="0"/>
              </a:rPr>
              <a:t> </a:t>
            </a:r>
            <a:r>
              <a:rPr lang="en-US" b="1">
                <a:latin typeface="Arial" charset="0"/>
              </a:rPr>
              <a:t>Operation ”Tabarin</a:t>
            </a:r>
            <a:r>
              <a:rPr lang="en-US">
                <a:latin typeface="Arial" charset="0"/>
              </a:rPr>
              <a:t>”</a:t>
            </a:r>
          </a:p>
          <a:p>
            <a:r>
              <a:rPr lang="en-US" sz="1800">
                <a:latin typeface="Arial" charset="0"/>
              </a:rPr>
              <a:t>3 Stations to preserve existing rights</a:t>
            </a:r>
            <a:endParaRPr lang="en-US"/>
          </a:p>
        </p:txBody>
      </p:sp>
      <p:sp>
        <p:nvSpPr>
          <p:cNvPr id="66600" name="Rectangle 40"/>
          <p:cNvSpPr>
            <a:spLocks noChangeArrowheads="1"/>
          </p:cNvSpPr>
          <p:nvPr/>
        </p:nvSpPr>
        <p:spPr bwMode="auto">
          <a:xfrm>
            <a:off x="304800" y="5181600"/>
            <a:ext cx="8686800" cy="457200"/>
          </a:xfrm>
          <a:prstGeom prst="rect">
            <a:avLst/>
          </a:prstGeom>
          <a:solidFill>
            <a:srgbClr val="FAD792"/>
          </a:solidFill>
          <a:ln w="9525">
            <a:noFill/>
            <a:miter lim="800000"/>
            <a:headEnd/>
            <a:tailEnd/>
          </a:ln>
          <a:effectLst/>
        </p:spPr>
        <p:txBody>
          <a:bodyPr wrap="none" anchor="ctr"/>
          <a:lstStyle/>
          <a:p>
            <a:endParaRPr lang="en-US"/>
          </a:p>
        </p:txBody>
      </p:sp>
      <p:sp>
        <p:nvSpPr>
          <p:cNvPr id="66601" name="Text Box 41"/>
          <p:cNvSpPr txBox="1">
            <a:spLocks noChangeArrowheads="1"/>
          </p:cNvSpPr>
          <p:nvPr/>
        </p:nvSpPr>
        <p:spPr bwMode="auto">
          <a:xfrm>
            <a:off x="3429000" y="5334000"/>
            <a:ext cx="2362200" cy="457200"/>
          </a:xfrm>
          <a:prstGeom prst="rect">
            <a:avLst/>
          </a:prstGeom>
          <a:solidFill>
            <a:schemeClr val="bg1"/>
          </a:solidFill>
          <a:ln w="9525">
            <a:noFill/>
            <a:miter lim="800000"/>
            <a:headEnd/>
            <a:tailEnd/>
          </a:ln>
          <a:effectLst/>
        </p:spPr>
        <p:txBody>
          <a:bodyPr>
            <a:spAutoFit/>
          </a:bodyPr>
          <a:lstStyle/>
          <a:p>
            <a:pPr>
              <a:spcBef>
                <a:spcPct val="50000"/>
              </a:spcBef>
            </a:pPr>
            <a:r>
              <a:rPr lang="en-US" b="1">
                <a:latin typeface="Arial" charset="0"/>
              </a:rPr>
              <a:t>ABC Problem</a:t>
            </a:r>
            <a:endParaRPr lang="en-US"/>
          </a:p>
        </p:txBody>
      </p:sp>
      <p:sp>
        <p:nvSpPr>
          <p:cNvPr id="66602" name="Line 42"/>
          <p:cNvSpPr>
            <a:spLocks noChangeShapeType="1"/>
          </p:cNvSpPr>
          <p:nvPr/>
        </p:nvSpPr>
        <p:spPr bwMode="auto">
          <a:xfrm flipH="1">
            <a:off x="4267200" y="6324600"/>
            <a:ext cx="533400" cy="0"/>
          </a:xfrm>
          <a:prstGeom prst="line">
            <a:avLst/>
          </a:prstGeom>
          <a:noFill/>
          <a:ln w="38100">
            <a:solidFill>
              <a:srgbClr val="CC3300"/>
            </a:solidFill>
            <a:round/>
            <a:headEnd/>
            <a:tailEnd/>
          </a:ln>
          <a:effectLst/>
        </p:spPr>
        <p:txBody>
          <a:bodyPr wrap="none" anchor="ctr"/>
          <a:lstStyle/>
          <a:p>
            <a:endParaRPr lang="en-US"/>
          </a:p>
        </p:txBody>
      </p:sp>
      <p:sp>
        <p:nvSpPr>
          <p:cNvPr id="66597" name="Text Box 37"/>
          <p:cNvSpPr txBox="1">
            <a:spLocks noChangeArrowheads="1"/>
          </p:cNvSpPr>
          <p:nvPr/>
        </p:nvSpPr>
        <p:spPr bwMode="auto">
          <a:xfrm>
            <a:off x="6019800" y="990600"/>
            <a:ext cx="2895600" cy="731838"/>
          </a:xfrm>
          <a:prstGeom prst="rect">
            <a:avLst/>
          </a:prstGeom>
          <a:solidFill>
            <a:schemeClr val="bg1"/>
          </a:solidFill>
          <a:ln w="9525">
            <a:noFill/>
            <a:miter lim="800000"/>
            <a:headEnd/>
            <a:tailEnd/>
          </a:ln>
          <a:effectLst/>
        </p:spPr>
        <p:txBody>
          <a:bodyPr>
            <a:spAutoFit/>
          </a:bodyPr>
          <a:lstStyle/>
          <a:p>
            <a:pPr algn="r">
              <a:spcBef>
                <a:spcPct val="50000"/>
              </a:spcBef>
            </a:pPr>
            <a:r>
              <a:rPr lang="en-US">
                <a:latin typeface="Arial" charset="0"/>
              </a:rPr>
              <a:t>1940 </a:t>
            </a:r>
            <a:r>
              <a:rPr lang="en-US" b="1">
                <a:latin typeface="Arial" charset="0"/>
              </a:rPr>
              <a:t>Chilean</a:t>
            </a:r>
            <a:r>
              <a:rPr lang="en-US">
                <a:latin typeface="Arial" charset="0"/>
              </a:rPr>
              <a:t> claim </a:t>
            </a:r>
            <a:r>
              <a:rPr lang="en-US" sz="1800">
                <a:latin typeface="Arial" charset="0"/>
              </a:rPr>
              <a:t>geological argument</a:t>
            </a:r>
            <a:endParaRPr lang="en-US">
              <a:latin typeface="Arial" charset="0"/>
            </a:endParaRPr>
          </a:p>
        </p:txBody>
      </p:sp>
      <p:sp>
        <p:nvSpPr>
          <p:cNvPr id="66586" name="Text Box 26"/>
          <p:cNvSpPr txBox="1">
            <a:spLocks noChangeArrowheads="1"/>
          </p:cNvSpPr>
          <p:nvPr/>
        </p:nvSpPr>
        <p:spPr bwMode="auto">
          <a:xfrm>
            <a:off x="228600" y="990600"/>
            <a:ext cx="3276600" cy="731838"/>
          </a:xfrm>
          <a:prstGeom prst="rect">
            <a:avLst/>
          </a:prstGeom>
          <a:solidFill>
            <a:schemeClr val="bg1"/>
          </a:solidFill>
          <a:ln w="9525">
            <a:noFill/>
            <a:miter lim="800000"/>
            <a:headEnd/>
            <a:tailEnd/>
          </a:ln>
          <a:effectLst/>
        </p:spPr>
        <p:txBody>
          <a:bodyPr>
            <a:spAutoFit/>
          </a:bodyPr>
          <a:lstStyle/>
          <a:p>
            <a:pPr algn="l">
              <a:spcBef>
                <a:spcPct val="50000"/>
              </a:spcBef>
            </a:pPr>
            <a:r>
              <a:rPr lang="en-US">
                <a:latin typeface="Arial" charset="0"/>
              </a:rPr>
              <a:t>1937 </a:t>
            </a:r>
            <a:r>
              <a:rPr lang="en-US" b="1">
                <a:latin typeface="Arial" charset="0"/>
              </a:rPr>
              <a:t>Argentine</a:t>
            </a:r>
            <a:r>
              <a:rPr lang="en-US">
                <a:latin typeface="Arial" charset="0"/>
              </a:rPr>
              <a:t> claim </a:t>
            </a:r>
            <a:r>
              <a:rPr lang="en-US" sz="1800">
                <a:latin typeface="Arial" charset="0"/>
              </a:rPr>
              <a:t>Treaty of Tordesillas of 1494</a:t>
            </a:r>
            <a:r>
              <a:rPr lang="en-US">
                <a:latin typeface="Arial" charset="0"/>
              </a:rPr>
              <a:t> </a:t>
            </a:r>
            <a:endParaRPr lang="en-US"/>
          </a:p>
        </p:txBody>
      </p:sp>
      <p:sp>
        <p:nvSpPr>
          <p:cNvPr id="66605" name="Text Box 45"/>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22</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6803"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6804"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05"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06"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07"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08"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09"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10"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11"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12"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13"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6814"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15"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16"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17"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18"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19"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20"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21"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6822"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6823"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6824"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6825"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76826" name="Text Box 26"/>
          <p:cNvSpPr txBox="1">
            <a:spLocks noChangeArrowheads="1"/>
          </p:cNvSpPr>
          <p:nvPr/>
        </p:nvSpPr>
        <p:spPr bwMode="auto">
          <a:xfrm>
            <a:off x="1143000" y="1066800"/>
            <a:ext cx="7010400" cy="1370013"/>
          </a:xfrm>
          <a:prstGeom prst="rect">
            <a:avLst/>
          </a:prstGeom>
          <a:noFill/>
          <a:ln w="9525">
            <a:noFill/>
            <a:miter lim="800000"/>
            <a:headEnd/>
            <a:tailEnd/>
          </a:ln>
          <a:effectLst/>
        </p:spPr>
        <p:txBody>
          <a:bodyPr>
            <a:spAutoFit/>
          </a:bodyPr>
          <a:lstStyle/>
          <a:p>
            <a:pPr algn="l">
              <a:spcBef>
                <a:spcPct val="50000"/>
              </a:spcBef>
            </a:pPr>
            <a:endParaRPr lang="en-US">
              <a:solidFill>
                <a:srgbClr val="FF0000"/>
              </a:solidFill>
            </a:endParaRPr>
          </a:p>
          <a:p>
            <a:pPr algn="l">
              <a:spcBef>
                <a:spcPct val="50000"/>
              </a:spcBef>
            </a:pPr>
            <a:endParaRPr lang="en-US">
              <a:solidFill>
                <a:srgbClr val="FF0000"/>
              </a:solidFill>
            </a:endParaRPr>
          </a:p>
          <a:p>
            <a:pPr algn="l"/>
            <a:endParaRPr lang="en-US"/>
          </a:p>
        </p:txBody>
      </p:sp>
      <p:sp>
        <p:nvSpPr>
          <p:cNvPr id="76827" name="Text Box 27"/>
          <p:cNvSpPr txBox="1">
            <a:spLocks noChangeArrowheads="1"/>
          </p:cNvSpPr>
          <p:nvPr/>
        </p:nvSpPr>
        <p:spPr bwMode="auto">
          <a:xfrm>
            <a:off x="4572000" y="1371600"/>
            <a:ext cx="3657600" cy="3560763"/>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United States Antarctic Development Project</a:t>
            </a:r>
            <a:r>
              <a:rPr lang="en-US">
                <a:latin typeface="Arial" charset="0"/>
              </a:rPr>
              <a:t> Operation ”</a:t>
            </a:r>
            <a:r>
              <a:rPr lang="en-US" b="1">
                <a:latin typeface="Arial" charset="0"/>
              </a:rPr>
              <a:t>High Jump</a:t>
            </a:r>
            <a:r>
              <a:rPr lang="en-US">
                <a:latin typeface="Arial" charset="0"/>
              </a:rPr>
              <a:t>”, (1946/47)</a:t>
            </a:r>
          </a:p>
          <a:p>
            <a:pPr algn="l"/>
            <a:r>
              <a:rPr lang="en-US">
                <a:latin typeface="Arial" charset="0"/>
              </a:rPr>
              <a:t>Training of 4700 soldiers</a:t>
            </a:r>
          </a:p>
          <a:p>
            <a:pPr algn="l">
              <a:spcBef>
                <a:spcPct val="50000"/>
              </a:spcBef>
            </a:pPr>
            <a:r>
              <a:rPr lang="en-US">
                <a:latin typeface="Arial" charset="0"/>
              </a:rPr>
              <a:t>Operation “</a:t>
            </a:r>
            <a:r>
              <a:rPr lang="en-US" b="1">
                <a:latin typeface="Arial" charset="0"/>
              </a:rPr>
              <a:t>Windmill</a:t>
            </a:r>
            <a:r>
              <a:rPr lang="en-US">
                <a:latin typeface="Arial" charset="0"/>
              </a:rPr>
              <a:t>” (1947/48 )</a:t>
            </a:r>
          </a:p>
          <a:p>
            <a:pPr algn="l"/>
            <a:r>
              <a:rPr lang="en-US">
                <a:latin typeface="Arial" charset="0"/>
              </a:rPr>
              <a:t>to re-enforce possible American claims</a:t>
            </a:r>
            <a:endParaRPr lang="en-US"/>
          </a:p>
        </p:txBody>
      </p:sp>
      <p:sp>
        <p:nvSpPr>
          <p:cNvPr id="76828" name="AutoShape 28"/>
          <p:cNvSpPr>
            <a:spLocks noChangeArrowheads="1"/>
          </p:cNvSpPr>
          <p:nvPr/>
        </p:nvSpPr>
        <p:spPr bwMode="auto">
          <a:xfrm>
            <a:off x="50292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6829" name="AutoShape 29"/>
          <p:cNvSpPr>
            <a:spLocks noChangeArrowheads="1"/>
          </p:cNvSpPr>
          <p:nvPr/>
        </p:nvSpPr>
        <p:spPr bwMode="auto">
          <a:xfrm>
            <a:off x="51816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76831" name="Picture 31" descr="E:\Eigene Dateien\Polargeschichte\byrd3 High Jump 1946_7.jpeg"/>
          <p:cNvPicPr>
            <a:picLocks noChangeAspect="1" noChangeArrowheads="1"/>
          </p:cNvPicPr>
          <p:nvPr/>
        </p:nvPicPr>
        <p:blipFill>
          <a:blip r:embed="rId2" cstate="print"/>
          <a:srcRect/>
          <a:stretch>
            <a:fillRect/>
          </a:stretch>
        </p:blipFill>
        <p:spPr bwMode="auto">
          <a:xfrm>
            <a:off x="762000" y="1371600"/>
            <a:ext cx="3224213" cy="3557588"/>
          </a:xfrm>
          <a:prstGeom prst="rect">
            <a:avLst/>
          </a:prstGeom>
          <a:noFill/>
        </p:spPr>
      </p:pic>
      <p:sp>
        <p:nvSpPr>
          <p:cNvPr id="76832" name="Text Box 32"/>
          <p:cNvSpPr txBox="1">
            <a:spLocks noChangeArrowheads="1"/>
          </p:cNvSpPr>
          <p:nvPr/>
        </p:nvSpPr>
        <p:spPr bwMode="auto">
          <a:xfrm>
            <a:off x="3276600" y="5562600"/>
            <a:ext cx="2057400" cy="519113"/>
          </a:xfrm>
          <a:prstGeom prst="rect">
            <a:avLst/>
          </a:prstGeom>
          <a:noFill/>
          <a:ln w="9525">
            <a:noFill/>
            <a:miter lim="800000"/>
            <a:headEnd/>
            <a:tailEnd/>
          </a:ln>
          <a:effectLst/>
        </p:spPr>
        <p:txBody>
          <a:bodyPr>
            <a:spAutoFit/>
          </a:bodyPr>
          <a:lstStyle/>
          <a:p>
            <a:pPr>
              <a:spcBef>
                <a:spcPct val="50000"/>
              </a:spcBef>
            </a:pPr>
            <a:r>
              <a:rPr lang="en-US" sz="2800" b="1">
                <a:solidFill>
                  <a:srgbClr val="CC3300"/>
                </a:solidFill>
                <a:latin typeface="Arial" charset="0"/>
              </a:rPr>
              <a:t>Cold War</a:t>
            </a:r>
            <a:endParaRPr lang="en-US">
              <a:solidFill>
                <a:srgbClr val="CC3300"/>
              </a:solidFill>
            </a:endParaRPr>
          </a:p>
        </p:txBody>
      </p:sp>
      <p:sp>
        <p:nvSpPr>
          <p:cNvPr id="76833" name="Line 33"/>
          <p:cNvSpPr>
            <a:spLocks noChangeShapeType="1"/>
          </p:cNvSpPr>
          <p:nvPr/>
        </p:nvSpPr>
        <p:spPr bwMode="auto">
          <a:xfrm>
            <a:off x="5334000" y="6019800"/>
            <a:ext cx="3200400" cy="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6834" name="Text Box 34"/>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23</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61" name="Rectangle 37"/>
          <p:cNvSpPr>
            <a:spLocks noChangeArrowheads="1"/>
          </p:cNvSpPr>
          <p:nvPr/>
        </p:nvSpPr>
        <p:spPr bwMode="auto">
          <a:xfrm>
            <a:off x="4724400" y="2057400"/>
            <a:ext cx="3352800" cy="2286000"/>
          </a:xfrm>
          <a:prstGeom prst="rect">
            <a:avLst/>
          </a:prstGeom>
          <a:solidFill>
            <a:schemeClr val="bg1"/>
          </a:solidFill>
          <a:ln w="28575">
            <a:solidFill>
              <a:srgbClr val="CC3300"/>
            </a:solidFill>
            <a:miter lim="800000"/>
            <a:headEnd/>
            <a:tailEnd/>
          </a:ln>
          <a:effectLst/>
        </p:spPr>
        <p:txBody>
          <a:bodyPr wrap="none" anchor="ctr"/>
          <a:lstStyle/>
          <a:p>
            <a:endParaRPr lang="en-US"/>
          </a:p>
        </p:txBody>
      </p:sp>
      <p:sp>
        <p:nvSpPr>
          <p:cNvPr id="77826"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7827"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7828"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29"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30"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1"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2"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3"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4"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5"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6"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7"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7838"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39"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0"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1"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2"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3"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4"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5"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7846"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7847"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7848" name="Line 24"/>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7849" name="Line 25"/>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77850" name="Text Box 26"/>
          <p:cNvSpPr txBox="1">
            <a:spLocks noChangeArrowheads="1"/>
          </p:cNvSpPr>
          <p:nvPr/>
        </p:nvSpPr>
        <p:spPr bwMode="auto">
          <a:xfrm>
            <a:off x="685800" y="914400"/>
            <a:ext cx="7772400" cy="4602163"/>
          </a:xfrm>
          <a:prstGeom prst="rect">
            <a:avLst/>
          </a:prstGeom>
          <a:solidFill>
            <a:schemeClr val="bg1">
              <a:alpha val="50000"/>
            </a:schemeClr>
          </a:solidFill>
          <a:ln w="9525">
            <a:noFill/>
            <a:miter lim="800000"/>
            <a:headEnd/>
            <a:tailEnd/>
          </a:ln>
          <a:effectLst/>
        </p:spPr>
        <p:txBody>
          <a:bodyPr>
            <a:spAutoFit/>
          </a:bodyPr>
          <a:lstStyle/>
          <a:p>
            <a:r>
              <a:rPr lang="en-US" b="1">
                <a:latin typeface="Arial" charset="0"/>
              </a:rPr>
              <a:t>Secret American draft agreement on Antarctica</a:t>
            </a:r>
            <a:r>
              <a:rPr lang="en-US">
                <a:latin typeface="Arial" charset="0"/>
              </a:rPr>
              <a:t> </a:t>
            </a:r>
          </a:p>
          <a:p>
            <a:r>
              <a:rPr lang="en-US" sz="2000">
                <a:latin typeface="Arial" charset="0"/>
              </a:rPr>
              <a:t>(Argentina, Chile, the Great Britain, the Commonwealth of Australia, New Zealand, France, and Norway, on August 9, </a:t>
            </a:r>
            <a:r>
              <a:rPr lang="en-US" sz="2000" b="1">
                <a:latin typeface="Arial" charset="0"/>
              </a:rPr>
              <a:t>1948</a:t>
            </a:r>
            <a:r>
              <a:rPr lang="en-US" sz="2000">
                <a:latin typeface="Arial" charset="0"/>
              </a:rPr>
              <a:t>)</a:t>
            </a:r>
          </a:p>
          <a:p>
            <a:pPr algn="l"/>
            <a:endParaRPr lang="en-US" sz="1200">
              <a:latin typeface="Arial" charset="0"/>
            </a:endParaRPr>
          </a:p>
          <a:p>
            <a:pPr algn="l">
              <a:buFontTx/>
              <a:buChar char="•"/>
            </a:pPr>
            <a:r>
              <a:rPr lang="en-US" sz="2000">
                <a:latin typeface="Arial" charset="0"/>
              </a:rPr>
              <a:t>  </a:t>
            </a:r>
            <a:r>
              <a:rPr lang="en-US" sz="2000" b="1">
                <a:latin typeface="Arial" charset="0"/>
              </a:rPr>
              <a:t>No territorial claims</a:t>
            </a:r>
            <a:r>
              <a:rPr lang="en-US" sz="2000">
                <a:latin typeface="Arial" charset="0"/>
              </a:rPr>
              <a:t> 		 	     </a:t>
            </a:r>
            <a:r>
              <a:rPr lang="en-US" sz="2000" b="1">
                <a:latin typeface="Arial" charset="0"/>
              </a:rPr>
              <a:t>Government</a:t>
            </a:r>
            <a:r>
              <a:rPr lang="en-US" sz="2000">
                <a:latin typeface="Arial" charset="0"/>
              </a:rPr>
              <a:t> </a:t>
            </a:r>
          </a:p>
          <a:p>
            <a:pPr algn="l"/>
            <a:r>
              <a:rPr lang="en-US" sz="2000">
                <a:latin typeface="Arial" charset="0"/>
              </a:rPr>
              <a:t>						</a:t>
            </a:r>
          </a:p>
          <a:p>
            <a:pPr algn="l"/>
            <a:r>
              <a:rPr lang="en-US" sz="2000">
                <a:latin typeface="Arial" charset="0"/>
              </a:rPr>
              <a:t>  ”</a:t>
            </a:r>
            <a:r>
              <a:rPr lang="en-US" sz="2000" b="1">
                <a:latin typeface="Arial" charset="0"/>
              </a:rPr>
              <a:t>Antarctic Commission</a:t>
            </a:r>
            <a:r>
              <a:rPr lang="en-US" sz="2000">
                <a:latin typeface="Arial" charset="0"/>
              </a:rPr>
              <a:t>” 	 	   </a:t>
            </a:r>
            <a:r>
              <a:rPr lang="en-US" sz="2000" b="1">
                <a:latin typeface="Arial" charset="0"/>
              </a:rPr>
              <a:t>Scientific Board</a:t>
            </a:r>
            <a:endParaRPr lang="en-US" sz="2000">
              <a:latin typeface="Arial" charset="0"/>
            </a:endParaRPr>
          </a:p>
          <a:p>
            <a:pPr algn="l"/>
            <a:r>
              <a:rPr lang="en-US" sz="2000">
                <a:latin typeface="Arial" charset="0"/>
              </a:rPr>
              <a:t>   (one representative of	 	</a:t>
            </a:r>
          </a:p>
          <a:p>
            <a:pPr algn="l"/>
            <a:r>
              <a:rPr lang="en-US" sz="2000">
                <a:latin typeface="Arial" charset="0"/>
              </a:rPr>
              <a:t>   each state</a:t>
            </a:r>
          </a:p>
          <a:p>
            <a:pPr algn="l"/>
            <a:r>
              <a:rPr lang="en-US" sz="2000">
                <a:latin typeface="Arial" charset="0"/>
              </a:rPr>
              <a:t>   except Soviet Union !)    	         United          international </a:t>
            </a:r>
          </a:p>
          <a:p>
            <a:pPr algn="l"/>
            <a:r>
              <a:rPr lang="en-US" sz="2000">
                <a:latin typeface="Arial" charset="0"/>
              </a:rPr>
              <a:t>				        Nations       scientific bodies</a:t>
            </a:r>
          </a:p>
          <a:p>
            <a:pPr algn="l"/>
            <a:endParaRPr lang="en-US" sz="2000">
              <a:latin typeface="Arial" charset="0"/>
            </a:endParaRPr>
          </a:p>
          <a:p>
            <a:pPr algn="l">
              <a:buFontTx/>
              <a:buChar char="•"/>
            </a:pPr>
            <a:r>
              <a:rPr lang="en-US" sz="2000">
                <a:latin typeface="Arial" charset="0"/>
              </a:rPr>
              <a:t>  Exploration and scientific investigation </a:t>
            </a:r>
          </a:p>
          <a:p>
            <a:pPr algn="l">
              <a:buFontTx/>
              <a:buChar char="•"/>
            </a:pPr>
            <a:r>
              <a:rPr lang="en-US" sz="2000">
                <a:latin typeface="Arial" charset="0"/>
              </a:rPr>
              <a:t>  Free access and freedom of transit</a:t>
            </a:r>
          </a:p>
          <a:p>
            <a:pPr algn="l">
              <a:buFontTx/>
              <a:buChar char="•"/>
            </a:pPr>
            <a:r>
              <a:rPr lang="en-US" sz="2000" b="1">
                <a:latin typeface="Arial" charset="0"/>
              </a:rPr>
              <a:t>  International peace and security</a:t>
            </a:r>
            <a:endParaRPr lang="de-DE" sz="2000">
              <a:latin typeface="Arial" charset="0"/>
            </a:endParaRPr>
          </a:p>
        </p:txBody>
      </p:sp>
      <p:sp>
        <p:nvSpPr>
          <p:cNvPr id="77851" name="AutoShape 27"/>
          <p:cNvSpPr>
            <a:spLocks noChangeArrowheads="1"/>
          </p:cNvSpPr>
          <p:nvPr/>
        </p:nvSpPr>
        <p:spPr bwMode="auto">
          <a:xfrm>
            <a:off x="53340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7853" name="Line 29"/>
          <p:cNvSpPr>
            <a:spLocks noChangeShapeType="1"/>
          </p:cNvSpPr>
          <p:nvPr/>
        </p:nvSpPr>
        <p:spPr bwMode="auto">
          <a:xfrm flipH="1">
            <a:off x="5715000" y="3124200"/>
            <a:ext cx="762000" cy="533400"/>
          </a:xfrm>
          <a:prstGeom prst="line">
            <a:avLst/>
          </a:prstGeom>
          <a:noFill/>
          <a:ln w="38100">
            <a:solidFill>
              <a:srgbClr val="CC3300"/>
            </a:solidFill>
            <a:round/>
            <a:headEnd/>
            <a:tailEnd type="triangle" w="med" len="med"/>
          </a:ln>
          <a:effectLst/>
        </p:spPr>
        <p:txBody>
          <a:bodyPr wrap="none" anchor="ctr"/>
          <a:lstStyle/>
          <a:p>
            <a:endParaRPr lang="en-US"/>
          </a:p>
        </p:txBody>
      </p:sp>
      <p:sp>
        <p:nvSpPr>
          <p:cNvPr id="77854" name="Line 30"/>
          <p:cNvSpPr>
            <a:spLocks noChangeShapeType="1"/>
          </p:cNvSpPr>
          <p:nvPr/>
        </p:nvSpPr>
        <p:spPr bwMode="auto">
          <a:xfrm>
            <a:off x="6477000" y="3124200"/>
            <a:ext cx="685800" cy="533400"/>
          </a:xfrm>
          <a:prstGeom prst="line">
            <a:avLst/>
          </a:prstGeom>
          <a:noFill/>
          <a:ln w="38100">
            <a:solidFill>
              <a:srgbClr val="CC3300"/>
            </a:solidFill>
            <a:round/>
            <a:headEnd/>
            <a:tailEnd type="triangle" w="med" len="med"/>
          </a:ln>
          <a:effectLst/>
        </p:spPr>
        <p:txBody>
          <a:bodyPr wrap="none" anchor="ctr"/>
          <a:lstStyle/>
          <a:p>
            <a:endParaRPr lang="en-US"/>
          </a:p>
        </p:txBody>
      </p:sp>
      <p:sp>
        <p:nvSpPr>
          <p:cNvPr id="77856" name="Line 32"/>
          <p:cNvSpPr>
            <a:spLocks noChangeShapeType="1"/>
          </p:cNvSpPr>
          <p:nvPr/>
        </p:nvSpPr>
        <p:spPr bwMode="auto">
          <a:xfrm>
            <a:off x="6477000" y="2438400"/>
            <a:ext cx="0" cy="304800"/>
          </a:xfrm>
          <a:prstGeom prst="line">
            <a:avLst/>
          </a:prstGeom>
          <a:noFill/>
          <a:ln w="38100">
            <a:solidFill>
              <a:srgbClr val="CC3300"/>
            </a:solidFill>
            <a:round/>
            <a:headEnd/>
            <a:tailEnd type="triangle" w="med" len="med"/>
          </a:ln>
          <a:effectLst/>
        </p:spPr>
        <p:txBody>
          <a:bodyPr wrap="none" anchor="ctr"/>
          <a:lstStyle/>
          <a:p>
            <a:endParaRPr lang="en-US"/>
          </a:p>
        </p:txBody>
      </p:sp>
      <p:sp>
        <p:nvSpPr>
          <p:cNvPr id="77859" name="Text Box 35"/>
          <p:cNvSpPr txBox="1">
            <a:spLocks noChangeArrowheads="1"/>
          </p:cNvSpPr>
          <p:nvPr/>
        </p:nvSpPr>
        <p:spPr bwMode="auto">
          <a:xfrm>
            <a:off x="4572000" y="5791200"/>
            <a:ext cx="1295400" cy="366713"/>
          </a:xfrm>
          <a:prstGeom prst="rect">
            <a:avLst/>
          </a:prstGeom>
          <a:noFill/>
          <a:ln w="9525">
            <a:noFill/>
            <a:miter lim="800000"/>
            <a:headEnd/>
            <a:tailEnd/>
          </a:ln>
          <a:effectLst/>
        </p:spPr>
        <p:txBody>
          <a:bodyPr>
            <a:spAutoFit/>
          </a:bodyPr>
          <a:lstStyle/>
          <a:p>
            <a:pPr>
              <a:spcBef>
                <a:spcPct val="50000"/>
              </a:spcBef>
            </a:pPr>
            <a:r>
              <a:rPr lang="en-US" sz="1800" b="1">
                <a:solidFill>
                  <a:srgbClr val="CC3300"/>
                </a:solidFill>
                <a:latin typeface="Arial" charset="0"/>
              </a:rPr>
              <a:t>Cold War</a:t>
            </a:r>
            <a:endParaRPr lang="en-US">
              <a:solidFill>
                <a:srgbClr val="CC3300"/>
              </a:solidFill>
            </a:endParaRPr>
          </a:p>
        </p:txBody>
      </p:sp>
      <p:sp>
        <p:nvSpPr>
          <p:cNvPr id="77860" name="Line 36"/>
          <p:cNvSpPr>
            <a:spLocks noChangeShapeType="1"/>
          </p:cNvSpPr>
          <p:nvPr/>
        </p:nvSpPr>
        <p:spPr bwMode="auto">
          <a:xfrm>
            <a:off x="5791200" y="6019800"/>
            <a:ext cx="2743200" cy="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7862" name="Text Box 38"/>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24</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026"/>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9875" name="Text Box 1027"/>
          <p:cNvSpPr txBox="1">
            <a:spLocks noChangeArrowheads="1"/>
          </p:cNvSpPr>
          <p:nvPr/>
        </p:nvSpPr>
        <p:spPr bwMode="auto">
          <a:xfrm>
            <a:off x="0" y="643255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9876" name="Line 1028"/>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77" name="Line 1029"/>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78" name="Line 1030"/>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79" name="Line 1031"/>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0" name="Line 1032"/>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1" name="Line 1033"/>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2" name="Line 1034"/>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3" name="Line 1035"/>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4" name="Line 1036"/>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5" name="Line 1037"/>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9886" name="Line 1038"/>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87" name="Line 1039"/>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88" name="Line 1040"/>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89" name="Line 1041"/>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90" name="Line 1042"/>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91" name="Line 1043"/>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92" name="Line 1044"/>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93" name="Line 1045"/>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9894" name="Text Box 1046"/>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9895" name="Text Box 1047"/>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9896" name="Line 1048"/>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9897" name="Line 1049"/>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pic>
        <p:nvPicPr>
          <p:cNvPr id="79898" name="Picture 1050" descr="E:\Eigene Dateien\Buch_Schwabenland\NBSX flight tracks Robin 1953_161 corr.jpg"/>
          <p:cNvPicPr>
            <a:picLocks noChangeAspect="1" noChangeArrowheads="1"/>
          </p:cNvPicPr>
          <p:nvPr/>
        </p:nvPicPr>
        <p:blipFill>
          <a:blip r:embed="rId2" cstate="print"/>
          <a:srcRect/>
          <a:stretch>
            <a:fillRect/>
          </a:stretch>
        </p:blipFill>
        <p:spPr bwMode="auto">
          <a:xfrm>
            <a:off x="1752600" y="1295400"/>
            <a:ext cx="6072188" cy="4554538"/>
          </a:xfrm>
          <a:prstGeom prst="rect">
            <a:avLst/>
          </a:prstGeom>
          <a:noFill/>
        </p:spPr>
      </p:pic>
      <p:sp>
        <p:nvSpPr>
          <p:cNvPr id="79899" name="Text Box 1051"/>
          <p:cNvSpPr txBox="1">
            <a:spLocks noChangeArrowheads="1"/>
          </p:cNvSpPr>
          <p:nvPr/>
        </p:nvSpPr>
        <p:spPr bwMode="auto">
          <a:xfrm>
            <a:off x="762000" y="914400"/>
            <a:ext cx="7620000" cy="457200"/>
          </a:xfrm>
          <a:prstGeom prst="rect">
            <a:avLst/>
          </a:prstGeom>
          <a:solidFill>
            <a:schemeClr val="bg1"/>
          </a:solidFill>
          <a:ln w="9525">
            <a:noFill/>
            <a:miter lim="800000"/>
            <a:headEnd/>
            <a:tailEnd/>
          </a:ln>
          <a:effectLst/>
        </p:spPr>
        <p:txBody>
          <a:bodyPr>
            <a:spAutoFit/>
          </a:bodyPr>
          <a:lstStyle/>
          <a:p>
            <a:pPr algn="l"/>
            <a:r>
              <a:rPr lang="en-US" b="1">
                <a:latin typeface="Arial" charset="0"/>
              </a:rPr>
              <a:t>Norwegian-British-Swedish-Expedition</a:t>
            </a:r>
            <a:r>
              <a:rPr lang="en-US">
                <a:latin typeface="Arial" charset="0"/>
              </a:rPr>
              <a:t> </a:t>
            </a:r>
            <a:r>
              <a:rPr lang="en-US" b="1">
                <a:latin typeface="Arial" charset="0"/>
              </a:rPr>
              <a:t>(1949-1952)</a:t>
            </a:r>
            <a:endParaRPr lang="en-US"/>
          </a:p>
        </p:txBody>
      </p:sp>
      <p:sp>
        <p:nvSpPr>
          <p:cNvPr id="79900" name="Rectangle 1052"/>
          <p:cNvSpPr>
            <a:spLocks noChangeArrowheads="1"/>
          </p:cNvSpPr>
          <p:nvPr/>
        </p:nvSpPr>
        <p:spPr bwMode="auto">
          <a:xfrm>
            <a:off x="6553200" y="4114800"/>
            <a:ext cx="2439988"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Neuschwabenland </a:t>
            </a:r>
            <a:endParaRPr lang="en-US">
              <a:latin typeface="Arial" charset="0"/>
            </a:endParaRPr>
          </a:p>
        </p:txBody>
      </p:sp>
      <p:sp>
        <p:nvSpPr>
          <p:cNvPr id="79901" name="Text Box 1053"/>
          <p:cNvSpPr txBox="1">
            <a:spLocks noChangeArrowheads="1"/>
          </p:cNvSpPr>
          <p:nvPr/>
        </p:nvSpPr>
        <p:spPr bwMode="auto">
          <a:xfrm>
            <a:off x="4419600" y="5029200"/>
            <a:ext cx="30480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Dronning Maud Land</a:t>
            </a:r>
            <a:endParaRPr lang="en-US">
              <a:solidFill>
                <a:srgbClr val="FF0000"/>
              </a:solidFill>
              <a:latin typeface="Arial" charset="0"/>
            </a:endParaRPr>
          </a:p>
        </p:txBody>
      </p:sp>
      <p:sp>
        <p:nvSpPr>
          <p:cNvPr id="79902" name="Text Box 1054"/>
          <p:cNvSpPr txBox="1">
            <a:spLocks noChangeArrowheads="1"/>
          </p:cNvSpPr>
          <p:nvPr/>
        </p:nvSpPr>
        <p:spPr bwMode="auto">
          <a:xfrm>
            <a:off x="228600" y="1905000"/>
            <a:ext cx="3124200" cy="2043113"/>
          </a:xfrm>
          <a:prstGeom prst="rect">
            <a:avLst/>
          </a:prstGeom>
          <a:solidFill>
            <a:schemeClr val="bg1"/>
          </a:solidFill>
          <a:ln w="9525">
            <a:noFill/>
            <a:miter lim="800000"/>
            <a:headEnd/>
            <a:tailEnd/>
          </a:ln>
          <a:effectLst/>
        </p:spPr>
        <p:txBody>
          <a:bodyPr>
            <a:spAutoFit/>
          </a:bodyPr>
          <a:lstStyle/>
          <a:p>
            <a:pPr algn="l"/>
            <a:r>
              <a:rPr lang="en-US" sz="2000">
                <a:latin typeface="Arial" charset="0"/>
              </a:rPr>
              <a:t> </a:t>
            </a:r>
            <a:r>
              <a:rPr lang="en-US" sz="2000" b="1">
                <a:latin typeface="Arial" charset="0"/>
              </a:rPr>
              <a:t>Tripartite consortium</a:t>
            </a:r>
            <a:r>
              <a:rPr lang="en-US" sz="2000">
                <a:latin typeface="Arial" charset="0"/>
              </a:rPr>
              <a:t> </a:t>
            </a:r>
          </a:p>
          <a:p>
            <a:pPr algn="l"/>
            <a:r>
              <a:rPr lang="en-US" sz="2000">
                <a:latin typeface="Arial" charset="0"/>
              </a:rPr>
              <a:t> Successful co-operation</a:t>
            </a:r>
          </a:p>
          <a:p>
            <a:pPr algn="l">
              <a:buFontTx/>
              <a:buChar char="•"/>
            </a:pPr>
            <a:endParaRPr lang="en-US" sz="800">
              <a:latin typeface="Arial" charset="0"/>
            </a:endParaRPr>
          </a:p>
          <a:p>
            <a:pPr algn="l">
              <a:buFontTx/>
              <a:buChar char="•"/>
            </a:pPr>
            <a:r>
              <a:rPr lang="en-US" sz="2000">
                <a:latin typeface="Arial" charset="0"/>
              </a:rPr>
              <a:t>  Meteorology</a:t>
            </a:r>
          </a:p>
          <a:p>
            <a:pPr algn="l">
              <a:buFontTx/>
              <a:buChar char="•"/>
            </a:pPr>
            <a:r>
              <a:rPr lang="en-US" sz="2000">
                <a:latin typeface="Arial" charset="0"/>
              </a:rPr>
              <a:t>  Geophysics</a:t>
            </a:r>
          </a:p>
          <a:p>
            <a:pPr algn="l">
              <a:buFontTx/>
              <a:buChar char="•"/>
            </a:pPr>
            <a:r>
              <a:rPr lang="en-US" sz="2000">
                <a:latin typeface="Arial" charset="0"/>
              </a:rPr>
              <a:t>  Glaciology</a:t>
            </a:r>
          </a:p>
          <a:p>
            <a:pPr algn="l">
              <a:buFontTx/>
              <a:buChar char="•"/>
            </a:pPr>
            <a:r>
              <a:rPr lang="en-US" sz="2000">
                <a:latin typeface="Arial" charset="0"/>
              </a:rPr>
              <a:t>  Air photography</a:t>
            </a:r>
            <a:endParaRPr lang="en-US">
              <a:latin typeface="Arial" charset="0"/>
            </a:endParaRPr>
          </a:p>
        </p:txBody>
      </p:sp>
      <p:sp>
        <p:nvSpPr>
          <p:cNvPr id="79903" name="AutoShape 1055"/>
          <p:cNvSpPr>
            <a:spLocks noChangeArrowheads="1"/>
          </p:cNvSpPr>
          <p:nvPr/>
        </p:nvSpPr>
        <p:spPr bwMode="auto">
          <a:xfrm>
            <a:off x="5638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9904" name="Line 1056"/>
          <p:cNvSpPr>
            <a:spLocks noChangeShapeType="1"/>
          </p:cNvSpPr>
          <p:nvPr/>
        </p:nvSpPr>
        <p:spPr bwMode="auto">
          <a:xfrm>
            <a:off x="5562600" y="6324600"/>
            <a:ext cx="533400" cy="0"/>
          </a:xfrm>
          <a:prstGeom prst="line">
            <a:avLst/>
          </a:prstGeom>
          <a:noFill/>
          <a:ln w="38100">
            <a:solidFill>
              <a:srgbClr val="CC3300"/>
            </a:solidFill>
            <a:round/>
            <a:headEnd/>
            <a:tailEnd/>
          </a:ln>
          <a:effectLst/>
        </p:spPr>
        <p:txBody>
          <a:bodyPr wrap="none" anchor="ctr"/>
          <a:lstStyle/>
          <a:p>
            <a:endParaRPr lang="en-US"/>
          </a:p>
        </p:txBody>
      </p:sp>
      <p:sp>
        <p:nvSpPr>
          <p:cNvPr id="79905" name="Line 1057"/>
          <p:cNvSpPr>
            <a:spLocks noChangeShapeType="1"/>
          </p:cNvSpPr>
          <p:nvPr/>
        </p:nvSpPr>
        <p:spPr bwMode="auto">
          <a:xfrm>
            <a:off x="5791200" y="6019800"/>
            <a:ext cx="2743200" cy="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9906" name="Text Box 1058"/>
          <p:cNvSpPr txBox="1">
            <a:spLocks noChangeArrowheads="1"/>
          </p:cNvSpPr>
          <p:nvPr/>
        </p:nvSpPr>
        <p:spPr bwMode="auto">
          <a:xfrm>
            <a:off x="4572000" y="5791200"/>
            <a:ext cx="1295400" cy="366713"/>
          </a:xfrm>
          <a:prstGeom prst="rect">
            <a:avLst/>
          </a:prstGeom>
          <a:noFill/>
          <a:ln w="9525">
            <a:noFill/>
            <a:miter lim="800000"/>
            <a:headEnd/>
            <a:tailEnd/>
          </a:ln>
          <a:effectLst/>
        </p:spPr>
        <p:txBody>
          <a:bodyPr>
            <a:spAutoFit/>
          </a:bodyPr>
          <a:lstStyle/>
          <a:p>
            <a:pPr>
              <a:spcBef>
                <a:spcPct val="50000"/>
              </a:spcBef>
            </a:pPr>
            <a:r>
              <a:rPr lang="en-US" sz="1800" b="1">
                <a:solidFill>
                  <a:srgbClr val="CC3300"/>
                </a:solidFill>
                <a:latin typeface="Arial" charset="0"/>
              </a:rPr>
              <a:t>Cold War</a:t>
            </a:r>
            <a:endParaRPr lang="en-US">
              <a:solidFill>
                <a:srgbClr val="CC3300"/>
              </a:solidFill>
            </a:endParaRPr>
          </a:p>
        </p:txBody>
      </p:sp>
      <p:sp>
        <p:nvSpPr>
          <p:cNvPr id="79907" name="Text Box 1059"/>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25</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026"/>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8851" name="Text Box 1027"/>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8852" name="Line 1028"/>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3" name="Line 1029"/>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54" name="Line 1030"/>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5" name="Line 1031"/>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6" name="Line 1032"/>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7" name="Line 1033"/>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8" name="Line 1034"/>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59" name="Line 1035"/>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60" name="Line 1036"/>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61" name="Line 1037"/>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8862" name="Line 1038"/>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3" name="Line 1039"/>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4" name="Line 1040"/>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5" name="Line 1041"/>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6" name="Line 1042"/>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7" name="Line 1043"/>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8" name="Line 1044"/>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69" name="Line 1045"/>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8870" name="Text Box 1046"/>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8871" name="Text Box 1047"/>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1920                          1930                              1940                               1950                              1960</a:t>
            </a:r>
          </a:p>
        </p:txBody>
      </p:sp>
      <p:sp>
        <p:nvSpPr>
          <p:cNvPr id="78872" name="Line 1048"/>
          <p:cNvSpPr>
            <a:spLocks noChangeShapeType="1"/>
          </p:cNvSpPr>
          <p:nvPr/>
        </p:nvSpPr>
        <p:spPr bwMode="auto">
          <a:xfrm>
            <a:off x="3657600" y="457200"/>
            <a:ext cx="1219200" cy="0"/>
          </a:xfrm>
          <a:prstGeom prst="line">
            <a:avLst/>
          </a:prstGeom>
          <a:noFill/>
          <a:ln w="76200">
            <a:solidFill>
              <a:srgbClr val="FF3300"/>
            </a:solidFill>
            <a:round/>
            <a:headEnd/>
            <a:tailEnd/>
          </a:ln>
          <a:effectLst/>
        </p:spPr>
        <p:txBody>
          <a:bodyPr wrap="none" anchor="ctr"/>
          <a:lstStyle/>
          <a:p>
            <a:endParaRPr lang="en-US"/>
          </a:p>
        </p:txBody>
      </p:sp>
      <p:sp>
        <p:nvSpPr>
          <p:cNvPr id="78873" name="Line 1049"/>
          <p:cNvSpPr>
            <a:spLocks noChangeShapeType="1"/>
          </p:cNvSpPr>
          <p:nvPr/>
        </p:nvSpPr>
        <p:spPr bwMode="auto">
          <a:xfrm>
            <a:off x="3657600" y="6477000"/>
            <a:ext cx="1219200" cy="0"/>
          </a:xfrm>
          <a:prstGeom prst="line">
            <a:avLst/>
          </a:prstGeom>
          <a:noFill/>
          <a:ln w="76200">
            <a:solidFill>
              <a:srgbClr val="FF3300"/>
            </a:solidFill>
            <a:round/>
            <a:headEnd/>
            <a:tailEnd/>
          </a:ln>
          <a:effectLst/>
        </p:spPr>
        <p:txBody>
          <a:bodyPr wrap="none" anchor="ctr"/>
          <a:lstStyle/>
          <a:p>
            <a:endParaRPr lang="en-US"/>
          </a:p>
        </p:txBody>
      </p:sp>
      <p:sp>
        <p:nvSpPr>
          <p:cNvPr id="78874" name="AutoShape 1050"/>
          <p:cNvSpPr>
            <a:spLocks noChangeArrowheads="1"/>
          </p:cNvSpPr>
          <p:nvPr/>
        </p:nvSpPr>
        <p:spPr bwMode="auto">
          <a:xfrm>
            <a:off x="6019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8875" name="Text Box 1051"/>
          <p:cNvSpPr txBox="1">
            <a:spLocks noChangeArrowheads="1"/>
          </p:cNvSpPr>
          <p:nvPr/>
        </p:nvSpPr>
        <p:spPr bwMode="auto">
          <a:xfrm>
            <a:off x="838200" y="914400"/>
            <a:ext cx="7772400" cy="4799013"/>
          </a:xfrm>
          <a:prstGeom prst="rect">
            <a:avLst/>
          </a:prstGeom>
          <a:solidFill>
            <a:schemeClr val="bg1">
              <a:alpha val="50000"/>
            </a:schemeClr>
          </a:solidFill>
          <a:ln w="9525">
            <a:noFill/>
            <a:miter lim="800000"/>
            <a:headEnd/>
            <a:tailEnd/>
          </a:ln>
          <a:effectLst/>
        </p:spPr>
        <p:txBody>
          <a:bodyPr>
            <a:spAutoFit/>
          </a:bodyPr>
          <a:lstStyle/>
          <a:p>
            <a:pPr>
              <a:spcBef>
                <a:spcPct val="50000"/>
              </a:spcBef>
            </a:pPr>
            <a:r>
              <a:rPr lang="en-US" sz="2600" b="1">
                <a:latin typeface="Arial" charset="0"/>
              </a:rPr>
              <a:t>International Geophysical Year (1957-1958)</a:t>
            </a:r>
          </a:p>
          <a:p>
            <a:pPr algn="l"/>
            <a:endParaRPr lang="en-US" sz="1400">
              <a:latin typeface="Arial" charset="0"/>
            </a:endParaRPr>
          </a:p>
          <a:p>
            <a:pPr algn="l"/>
            <a:r>
              <a:rPr lang="en-US">
                <a:latin typeface="Arial" charset="0"/>
              </a:rPr>
              <a:t> </a:t>
            </a:r>
            <a:r>
              <a:rPr lang="en-US" b="1">
                <a:solidFill>
                  <a:srgbClr val="CC3300"/>
                </a:solidFill>
                <a:latin typeface="Arial" charset="0"/>
              </a:rPr>
              <a:t>C</a:t>
            </a:r>
            <a:r>
              <a:rPr lang="en-US">
                <a:latin typeface="Arial" charset="0"/>
              </a:rPr>
              <a:t>omité </a:t>
            </a:r>
            <a:r>
              <a:rPr lang="en-US" b="1">
                <a:solidFill>
                  <a:srgbClr val="CC3300"/>
                </a:solidFill>
                <a:latin typeface="Arial" charset="0"/>
              </a:rPr>
              <a:t>S</a:t>
            </a:r>
            <a:r>
              <a:rPr lang="en-US">
                <a:latin typeface="Arial" charset="0"/>
              </a:rPr>
              <a:t>pecial de l'</a:t>
            </a:r>
            <a:r>
              <a:rPr lang="en-US" b="1">
                <a:solidFill>
                  <a:srgbClr val="CC3300"/>
                </a:solidFill>
                <a:latin typeface="Arial" charset="0"/>
              </a:rPr>
              <a:t>A</a:t>
            </a:r>
            <a:r>
              <a:rPr lang="en-US">
                <a:latin typeface="Arial" charset="0"/>
              </a:rPr>
              <a:t>nnée </a:t>
            </a:r>
            <a:r>
              <a:rPr lang="en-US" b="1">
                <a:solidFill>
                  <a:srgbClr val="CC3300"/>
                </a:solidFill>
                <a:latin typeface="Arial" charset="0"/>
              </a:rPr>
              <a:t>G</a:t>
            </a:r>
            <a:r>
              <a:rPr lang="en-US">
                <a:latin typeface="Arial" charset="0"/>
              </a:rPr>
              <a:t>eophysique </a:t>
            </a:r>
            <a:r>
              <a:rPr lang="en-US" b="1">
                <a:solidFill>
                  <a:srgbClr val="CC3300"/>
                </a:solidFill>
                <a:latin typeface="Arial" charset="0"/>
              </a:rPr>
              <a:t>I</a:t>
            </a:r>
            <a:r>
              <a:rPr lang="en-US">
                <a:latin typeface="Arial" charset="0"/>
              </a:rPr>
              <a:t>nternationale</a:t>
            </a:r>
          </a:p>
          <a:p>
            <a:pPr algn="l"/>
            <a:r>
              <a:rPr lang="en-US">
                <a:latin typeface="Arial" charset="0"/>
              </a:rPr>
              <a:t> (CSAGI, founded by ICSU,1952)</a:t>
            </a:r>
          </a:p>
          <a:p>
            <a:pPr algn="l">
              <a:spcBef>
                <a:spcPct val="50000"/>
              </a:spcBef>
            </a:pPr>
            <a:r>
              <a:rPr lang="en-US" sz="2200" b="1">
                <a:solidFill>
                  <a:srgbClr val="CC3300"/>
                </a:solidFill>
                <a:latin typeface="Arial" charset="0"/>
              </a:rPr>
              <a:t>  W</a:t>
            </a:r>
            <a:r>
              <a:rPr lang="en-US" sz="2200">
                <a:latin typeface="Arial" charset="0"/>
              </a:rPr>
              <a:t>orld </a:t>
            </a:r>
            <a:r>
              <a:rPr lang="en-US" sz="2200" b="1">
                <a:solidFill>
                  <a:srgbClr val="CC3300"/>
                </a:solidFill>
                <a:latin typeface="Arial" charset="0"/>
              </a:rPr>
              <a:t>M</a:t>
            </a:r>
            <a:r>
              <a:rPr lang="en-US" sz="2200">
                <a:latin typeface="Arial" charset="0"/>
              </a:rPr>
              <a:t>eteorological </a:t>
            </a:r>
            <a:r>
              <a:rPr lang="en-US" sz="2200" b="1">
                <a:solidFill>
                  <a:srgbClr val="CC3300"/>
                </a:solidFill>
                <a:latin typeface="Arial" charset="0"/>
              </a:rPr>
              <a:t>O</a:t>
            </a:r>
            <a:r>
              <a:rPr lang="en-US" sz="2200">
                <a:latin typeface="Arial" charset="0"/>
              </a:rPr>
              <a:t>rganisation (WMO)</a:t>
            </a:r>
          </a:p>
          <a:p>
            <a:pPr algn="l">
              <a:spcBef>
                <a:spcPct val="50000"/>
              </a:spcBef>
            </a:pPr>
            <a:endParaRPr lang="en-US" sz="800">
              <a:latin typeface="Arial" charset="0"/>
            </a:endParaRPr>
          </a:p>
          <a:p>
            <a:pPr algn="l"/>
            <a:r>
              <a:rPr lang="en-US" b="1">
                <a:latin typeface="Arial" charset="0"/>
              </a:rPr>
              <a:t>   </a:t>
            </a:r>
            <a:r>
              <a:rPr lang="en-US" sz="2200" b="1">
                <a:solidFill>
                  <a:srgbClr val="CC3300"/>
                </a:solidFill>
                <a:latin typeface="Arial" charset="0"/>
              </a:rPr>
              <a:t>Aim</a:t>
            </a:r>
            <a:endParaRPr lang="en-US" sz="2200">
              <a:solidFill>
                <a:srgbClr val="CC3300"/>
              </a:solidFill>
              <a:latin typeface="Arial" charset="0"/>
            </a:endParaRPr>
          </a:p>
          <a:p>
            <a:pPr algn="l">
              <a:buFontTx/>
              <a:buChar char="•"/>
            </a:pPr>
            <a:r>
              <a:rPr lang="en-US" sz="2200">
                <a:latin typeface="Arial" charset="0"/>
              </a:rPr>
              <a:t>  Network in Antarctica (see IPC program 1905)</a:t>
            </a:r>
          </a:p>
          <a:p>
            <a:pPr algn="l">
              <a:buFontTx/>
              <a:buChar char="•"/>
            </a:pPr>
            <a:r>
              <a:rPr lang="en-US" sz="2200">
                <a:latin typeface="Arial" charset="0"/>
              </a:rPr>
              <a:t>  Ionosphere</a:t>
            </a:r>
          </a:p>
          <a:p>
            <a:pPr algn="l">
              <a:buFontTx/>
              <a:buChar char="•"/>
            </a:pPr>
            <a:r>
              <a:rPr lang="en-US" sz="2200">
                <a:latin typeface="Arial" charset="0"/>
              </a:rPr>
              <a:t>  Outer space</a:t>
            </a:r>
          </a:p>
          <a:p>
            <a:pPr algn="l"/>
            <a:endParaRPr lang="en-US" sz="800">
              <a:latin typeface="Arial" charset="0"/>
            </a:endParaRPr>
          </a:p>
          <a:p>
            <a:r>
              <a:rPr lang="en-US" b="1">
                <a:latin typeface="Arial" charset="0"/>
              </a:rPr>
              <a:t>After IGY</a:t>
            </a:r>
          </a:p>
          <a:p>
            <a:pPr algn="l"/>
            <a:endParaRPr lang="en-US" sz="800">
              <a:latin typeface="Arial" charset="0"/>
            </a:endParaRPr>
          </a:p>
          <a:p>
            <a:pPr algn="l"/>
            <a:r>
              <a:rPr lang="en-US">
                <a:latin typeface="Arial" charset="0"/>
              </a:rPr>
              <a:t> </a:t>
            </a:r>
            <a:r>
              <a:rPr lang="en-US" sz="2200" b="1">
                <a:solidFill>
                  <a:srgbClr val="CC3300"/>
                </a:solidFill>
                <a:latin typeface="Arial" charset="0"/>
              </a:rPr>
              <a:t>S</a:t>
            </a:r>
            <a:r>
              <a:rPr lang="en-US" sz="2200">
                <a:latin typeface="Arial" charset="0"/>
              </a:rPr>
              <a:t>cientific </a:t>
            </a:r>
            <a:r>
              <a:rPr lang="en-US" sz="2200" b="1">
                <a:solidFill>
                  <a:srgbClr val="CC3300"/>
                </a:solidFill>
                <a:latin typeface="Arial" charset="0"/>
              </a:rPr>
              <a:t>C</a:t>
            </a:r>
            <a:r>
              <a:rPr lang="en-US" sz="2200">
                <a:latin typeface="Arial" charset="0"/>
              </a:rPr>
              <a:t>ommittee of </a:t>
            </a:r>
            <a:r>
              <a:rPr lang="en-US" sz="2200" b="1">
                <a:solidFill>
                  <a:srgbClr val="CC3300"/>
                </a:solidFill>
                <a:latin typeface="Arial" charset="0"/>
              </a:rPr>
              <a:t>A</a:t>
            </a:r>
            <a:r>
              <a:rPr lang="en-US" sz="2200">
                <a:latin typeface="Arial" charset="0"/>
              </a:rPr>
              <a:t>ntarctic </a:t>
            </a:r>
            <a:r>
              <a:rPr lang="en-US" sz="2200" b="1">
                <a:solidFill>
                  <a:srgbClr val="CC3300"/>
                </a:solidFill>
                <a:latin typeface="Arial" charset="0"/>
              </a:rPr>
              <a:t>R</a:t>
            </a:r>
            <a:r>
              <a:rPr lang="en-US" sz="2200">
                <a:latin typeface="Arial" charset="0"/>
              </a:rPr>
              <a:t>esearch</a:t>
            </a:r>
          </a:p>
          <a:p>
            <a:pPr algn="l"/>
            <a:r>
              <a:rPr lang="en-US" sz="2200">
                <a:latin typeface="Arial" charset="0"/>
              </a:rPr>
              <a:t> (SCAR, founded by ICSU, 1958)</a:t>
            </a:r>
            <a:r>
              <a:rPr lang="en-US"/>
              <a:t> </a:t>
            </a:r>
          </a:p>
        </p:txBody>
      </p:sp>
      <p:sp>
        <p:nvSpPr>
          <p:cNvPr id="78876" name="AutoShape 1052"/>
          <p:cNvSpPr>
            <a:spLocks noChangeArrowheads="1"/>
          </p:cNvSpPr>
          <p:nvPr/>
        </p:nvSpPr>
        <p:spPr bwMode="auto">
          <a:xfrm>
            <a:off x="7162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78878" name="Line 1054"/>
          <p:cNvSpPr>
            <a:spLocks noChangeShapeType="1"/>
          </p:cNvSpPr>
          <p:nvPr/>
        </p:nvSpPr>
        <p:spPr bwMode="auto">
          <a:xfrm>
            <a:off x="5791200" y="6019800"/>
            <a:ext cx="2743200" cy="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78879" name="Text Box 1055"/>
          <p:cNvSpPr txBox="1">
            <a:spLocks noChangeArrowheads="1"/>
          </p:cNvSpPr>
          <p:nvPr/>
        </p:nvSpPr>
        <p:spPr bwMode="auto">
          <a:xfrm>
            <a:off x="4572000" y="5791200"/>
            <a:ext cx="1295400" cy="366713"/>
          </a:xfrm>
          <a:prstGeom prst="rect">
            <a:avLst/>
          </a:prstGeom>
          <a:noFill/>
          <a:ln w="9525">
            <a:noFill/>
            <a:miter lim="800000"/>
            <a:headEnd/>
            <a:tailEnd/>
          </a:ln>
          <a:effectLst/>
        </p:spPr>
        <p:txBody>
          <a:bodyPr>
            <a:spAutoFit/>
          </a:bodyPr>
          <a:lstStyle/>
          <a:p>
            <a:pPr>
              <a:spcBef>
                <a:spcPct val="50000"/>
              </a:spcBef>
            </a:pPr>
            <a:r>
              <a:rPr lang="en-US" sz="1800" b="1">
                <a:solidFill>
                  <a:srgbClr val="CC3300"/>
                </a:solidFill>
                <a:latin typeface="Arial" charset="0"/>
              </a:rPr>
              <a:t>Cold War</a:t>
            </a:r>
            <a:endParaRPr lang="en-US">
              <a:solidFill>
                <a:srgbClr val="CC3300"/>
              </a:solidFill>
            </a:endParaRPr>
          </a:p>
        </p:txBody>
      </p:sp>
      <p:sp>
        <p:nvSpPr>
          <p:cNvPr id="78880" name="Text Box 1056"/>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26</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43011"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prstDash val="sysDot"/>
            <a:miter lim="800000"/>
            <a:headEnd/>
            <a:tailEnd/>
          </a:ln>
          <a:effectLst/>
        </p:spPr>
        <p:txBody>
          <a:bodyPr>
            <a:spAutoFit/>
          </a:bodyPr>
          <a:lstStyle/>
          <a:p>
            <a:pPr>
              <a:spcBef>
                <a:spcPct val="50000"/>
              </a:spcBef>
            </a:pPr>
            <a:r>
              <a:rPr lang="en-US" sz="2000" b="1">
                <a:latin typeface="Arial" charset="0"/>
              </a:rPr>
              <a:t>Antarctica</a:t>
            </a:r>
          </a:p>
        </p:txBody>
      </p:sp>
      <p:sp>
        <p:nvSpPr>
          <p:cNvPr id="43012"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3"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14"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5"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6"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7"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8"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19"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20"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21"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43022"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3"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4"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5"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6"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7"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8"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29"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43030"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1880      1890           1900            1910          1920             1930           1940           1950           1960            1970</a:t>
            </a:r>
          </a:p>
        </p:txBody>
      </p:sp>
      <p:sp>
        <p:nvSpPr>
          <p:cNvPr id="43031"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1880      1890            1900           1910          1920             1930          1940            1950            1960             1970</a:t>
            </a:r>
          </a:p>
        </p:txBody>
      </p:sp>
      <p:sp>
        <p:nvSpPr>
          <p:cNvPr id="43032" name="Text Box 24"/>
          <p:cNvSpPr txBox="1">
            <a:spLocks noChangeArrowheads="1"/>
          </p:cNvSpPr>
          <p:nvPr/>
        </p:nvSpPr>
        <p:spPr bwMode="auto">
          <a:xfrm>
            <a:off x="0" y="3200400"/>
            <a:ext cx="9906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1</a:t>
            </a:r>
            <a:r>
              <a:rPr lang="en-US" sz="2000" b="1" baseline="30000">
                <a:latin typeface="Arial" charset="0"/>
              </a:rPr>
              <a:t>st</a:t>
            </a:r>
            <a:r>
              <a:rPr lang="en-US" sz="2000" b="1">
                <a:latin typeface="Arial" charset="0"/>
              </a:rPr>
              <a:t> IPY</a:t>
            </a:r>
            <a:endParaRPr lang="en-US" sz="2000">
              <a:latin typeface="Arial" charset="0"/>
            </a:endParaRPr>
          </a:p>
        </p:txBody>
      </p:sp>
      <p:sp>
        <p:nvSpPr>
          <p:cNvPr id="43033" name="Text Box 25"/>
          <p:cNvSpPr txBox="1">
            <a:spLocks noChangeArrowheads="1"/>
          </p:cNvSpPr>
          <p:nvPr/>
        </p:nvSpPr>
        <p:spPr bwMode="auto">
          <a:xfrm>
            <a:off x="990600" y="4648200"/>
            <a:ext cx="2438400" cy="711200"/>
          </a:xfrm>
          <a:prstGeom prst="rect">
            <a:avLst/>
          </a:prstGeom>
          <a:solidFill>
            <a:srgbClr val="FFCC99"/>
          </a:solidFill>
          <a:ln w="9525">
            <a:solidFill>
              <a:srgbClr val="FF9966"/>
            </a:solidFill>
            <a:miter lim="800000"/>
            <a:headEnd/>
            <a:tailEnd/>
          </a:ln>
          <a:effectLst/>
        </p:spPr>
        <p:txBody>
          <a:bodyPr>
            <a:spAutoFit/>
          </a:bodyPr>
          <a:lstStyle/>
          <a:p>
            <a:pPr>
              <a:spcBef>
                <a:spcPct val="50000"/>
              </a:spcBef>
            </a:pPr>
            <a:r>
              <a:rPr lang="en-US" sz="2000">
                <a:latin typeface="Arial" charset="0"/>
              </a:rPr>
              <a:t>International Met &amp; Mag Co-operation</a:t>
            </a:r>
          </a:p>
        </p:txBody>
      </p:sp>
      <p:sp>
        <p:nvSpPr>
          <p:cNvPr id="43034" name="AutoShape 26"/>
          <p:cNvSpPr>
            <a:spLocks noChangeArrowheads="1"/>
          </p:cNvSpPr>
          <p:nvPr/>
        </p:nvSpPr>
        <p:spPr bwMode="auto">
          <a:xfrm>
            <a:off x="2286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35" name="AutoShape 27"/>
          <p:cNvSpPr>
            <a:spLocks noChangeArrowheads="1"/>
          </p:cNvSpPr>
          <p:nvPr/>
        </p:nvSpPr>
        <p:spPr bwMode="auto">
          <a:xfrm>
            <a:off x="2057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36" name="AutoShape 28"/>
          <p:cNvSpPr>
            <a:spLocks noChangeArrowheads="1"/>
          </p:cNvSpPr>
          <p:nvPr/>
        </p:nvSpPr>
        <p:spPr bwMode="auto">
          <a:xfrm>
            <a:off x="4953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37" name="Text Box 29"/>
          <p:cNvSpPr txBox="1">
            <a:spLocks noChangeArrowheads="1"/>
          </p:cNvSpPr>
          <p:nvPr/>
        </p:nvSpPr>
        <p:spPr bwMode="auto">
          <a:xfrm>
            <a:off x="1600200" y="3124200"/>
            <a:ext cx="2286000" cy="701675"/>
          </a:xfrm>
          <a:prstGeom prst="rect">
            <a:avLst/>
          </a:prstGeom>
          <a:solidFill>
            <a:srgbClr val="CCECFF"/>
          </a:solidFill>
          <a:ln w="9525">
            <a:noFill/>
            <a:miter lim="800000"/>
            <a:headEnd/>
            <a:tailEnd/>
          </a:ln>
          <a:effectLst/>
        </p:spPr>
        <p:txBody>
          <a:bodyPr>
            <a:spAutoFit/>
          </a:bodyPr>
          <a:lstStyle/>
          <a:p>
            <a:pPr>
              <a:spcBef>
                <a:spcPct val="50000"/>
              </a:spcBef>
            </a:pPr>
            <a:r>
              <a:rPr lang="en-US" sz="2000">
                <a:solidFill>
                  <a:schemeClr val="accent2"/>
                </a:solidFill>
                <a:latin typeface="Arial" charset="0"/>
              </a:rPr>
              <a:t>International Polar Commission</a:t>
            </a:r>
          </a:p>
        </p:txBody>
      </p:sp>
      <p:sp>
        <p:nvSpPr>
          <p:cNvPr id="43038" name="AutoShape 30"/>
          <p:cNvSpPr>
            <a:spLocks noChangeArrowheads="1"/>
          </p:cNvSpPr>
          <p:nvPr/>
        </p:nvSpPr>
        <p:spPr bwMode="auto">
          <a:xfrm>
            <a:off x="24384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39" name="Line 31"/>
          <p:cNvSpPr>
            <a:spLocks noChangeShapeType="1"/>
          </p:cNvSpPr>
          <p:nvPr/>
        </p:nvSpPr>
        <p:spPr bwMode="auto">
          <a:xfrm flipV="1">
            <a:off x="2514600" y="3810000"/>
            <a:ext cx="0" cy="838200"/>
          </a:xfrm>
          <a:prstGeom prst="line">
            <a:avLst/>
          </a:prstGeom>
          <a:noFill/>
          <a:ln w="38100">
            <a:solidFill>
              <a:srgbClr val="CC3300"/>
            </a:solidFill>
            <a:round/>
            <a:headEnd/>
            <a:tailEnd type="triangle" w="med" len="med"/>
          </a:ln>
          <a:effectLst/>
        </p:spPr>
        <p:txBody>
          <a:bodyPr wrap="none" anchor="ctr"/>
          <a:lstStyle/>
          <a:p>
            <a:endParaRPr lang="en-US"/>
          </a:p>
        </p:txBody>
      </p:sp>
      <p:sp>
        <p:nvSpPr>
          <p:cNvPr id="43041" name="Text Box 33"/>
          <p:cNvSpPr txBox="1">
            <a:spLocks noChangeArrowheads="1"/>
          </p:cNvSpPr>
          <p:nvPr/>
        </p:nvSpPr>
        <p:spPr bwMode="auto">
          <a:xfrm>
            <a:off x="4419600" y="2209800"/>
            <a:ext cx="1371600" cy="406400"/>
          </a:xfrm>
          <a:prstGeom prst="rect">
            <a:avLst/>
          </a:prstGeom>
          <a:solidFill>
            <a:srgbClr val="FFCC99"/>
          </a:solidFill>
          <a:ln w="9525">
            <a:solidFill>
              <a:srgbClr val="FF9966"/>
            </a:solidFill>
            <a:miter lim="800000"/>
            <a:headEnd/>
            <a:tailEnd/>
          </a:ln>
          <a:effectLst/>
        </p:spPr>
        <p:txBody>
          <a:bodyPr>
            <a:spAutoFit/>
          </a:bodyPr>
          <a:lstStyle/>
          <a:p>
            <a:pPr>
              <a:spcBef>
                <a:spcPct val="50000"/>
              </a:spcBef>
            </a:pPr>
            <a:r>
              <a:rPr lang="en-US" sz="2000">
                <a:latin typeface="Arial" charset="0"/>
              </a:rPr>
              <a:t>Aeroarctic</a:t>
            </a:r>
          </a:p>
        </p:txBody>
      </p:sp>
      <p:sp>
        <p:nvSpPr>
          <p:cNvPr id="43042" name="Text Box 34"/>
          <p:cNvSpPr txBox="1">
            <a:spLocks noChangeArrowheads="1"/>
          </p:cNvSpPr>
          <p:nvPr/>
        </p:nvSpPr>
        <p:spPr bwMode="auto">
          <a:xfrm>
            <a:off x="4572000" y="1066800"/>
            <a:ext cx="11430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2</a:t>
            </a:r>
            <a:r>
              <a:rPr lang="en-US" sz="2000" b="1" baseline="30000">
                <a:latin typeface="Arial" charset="0"/>
              </a:rPr>
              <a:t>nd</a:t>
            </a:r>
            <a:r>
              <a:rPr lang="en-US" sz="2000" b="1">
                <a:latin typeface="Arial" charset="0"/>
              </a:rPr>
              <a:t> IPY</a:t>
            </a:r>
            <a:endParaRPr lang="en-US" sz="2000">
              <a:latin typeface="Arial" charset="0"/>
            </a:endParaRPr>
          </a:p>
        </p:txBody>
      </p:sp>
      <p:sp>
        <p:nvSpPr>
          <p:cNvPr id="43043" name="AutoShape 35"/>
          <p:cNvSpPr>
            <a:spLocks noChangeArrowheads="1"/>
          </p:cNvSpPr>
          <p:nvPr/>
        </p:nvSpPr>
        <p:spPr bwMode="auto">
          <a:xfrm>
            <a:off x="48768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44" name="Line 36"/>
          <p:cNvSpPr>
            <a:spLocks noChangeShapeType="1"/>
          </p:cNvSpPr>
          <p:nvPr/>
        </p:nvSpPr>
        <p:spPr bwMode="auto">
          <a:xfrm flipV="1">
            <a:off x="5257800" y="1447800"/>
            <a:ext cx="0" cy="762000"/>
          </a:xfrm>
          <a:prstGeom prst="line">
            <a:avLst/>
          </a:prstGeom>
          <a:noFill/>
          <a:ln w="28575">
            <a:solidFill>
              <a:srgbClr val="CC3300"/>
            </a:solidFill>
            <a:round/>
            <a:headEnd type="triangle" w="med" len="med"/>
            <a:tailEnd type="triangle" w="med" len="med"/>
          </a:ln>
          <a:effectLst/>
        </p:spPr>
        <p:txBody>
          <a:bodyPr wrap="none" anchor="ctr"/>
          <a:lstStyle/>
          <a:p>
            <a:endParaRPr lang="en-US"/>
          </a:p>
        </p:txBody>
      </p:sp>
      <p:sp>
        <p:nvSpPr>
          <p:cNvPr id="43045" name="Line 37"/>
          <p:cNvSpPr>
            <a:spLocks noChangeShapeType="1"/>
          </p:cNvSpPr>
          <p:nvPr/>
        </p:nvSpPr>
        <p:spPr bwMode="auto">
          <a:xfrm flipV="1">
            <a:off x="3886200" y="2590800"/>
            <a:ext cx="1219200" cy="838200"/>
          </a:xfrm>
          <a:prstGeom prst="line">
            <a:avLst/>
          </a:prstGeom>
          <a:noFill/>
          <a:ln w="28575">
            <a:solidFill>
              <a:srgbClr val="CC3300"/>
            </a:solidFill>
            <a:round/>
            <a:headEnd/>
            <a:tailEnd type="triangle" w="med" len="med"/>
          </a:ln>
          <a:effectLst/>
        </p:spPr>
        <p:txBody>
          <a:bodyPr wrap="none" anchor="ctr"/>
          <a:lstStyle/>
          <a:p>
            <a:endParaRPr lang="en-US"/>
          </a:p>
        </p:txBody>
      </p:sp>
      <p:sp>
        <p:nvSpPr>
          <p:cNvPr id="43046" name="Text Box 38"/>
          <p:cNvSpPr txBox="1">
            <a:spLocks noChangeArrowheads="1"/>
          </p:cNvSpPr>
          <p:nvPr/>
        </p:nvSpPr>
        <p:spPr bwMode="auto">
          <a:xfrm>
            <a:off x="304800" y="1066800"/>
            <a:ext cx="3048000" cy="396875"/>
          </a:xfrm>
          <a:prstGeom prst="rect">
            <a:avLst/>
          </a:prstGeom>
          <a:noFill/>
          <a:ln w="9525">
            <a:noFill/>
            <a:miter lim="800000"/>
            <a:headEnd/>
            <a:tailEnd/>
          </a:ln>
          <a:effectLst/>
        </p:spPr>
        <p:txBody>
          <a:bodyPr>
            <a:spAutoFit/>
          </a:bodyPr>
          <a:lstStyle/>
          <a:p>
            <a:pPr>
              <a:spcBef>
                <a:spcPct val="50000"/>
              </a:spcBef>
            </a:pPr>
            <a:r>
              <a:rPr lang="en-US" sz="2000">
                <a:solidFill>
                  <a:srgbClr val="CC3300"/>
                </a:solidFill>
                <a:latin typeface="Arial" charset="0"/>
              </a:rPr>
              <a:t>Mining  </a:t>
            </a:r>
            <a:r>
              <a:rPr lang="en-US" sz="2000" b="1">
                <a:solidFill>
                  <a:srgbClr val="CC3300"/>
                </a:solidFill>
                <a:latin typeface="Arial" charset="0"/>
              </a:rPr>
              <a:t>Claims</a:t>
            </a:r>
            <a:r>
              <a:rPr lang="en-US" sz="2000">
                <a:solidFill>
                  <a:srgbClr val="CC3300"/>
                </a:solidFill>
                <a:latin typeface="Arial" charset="0"/>
              </a:rPr>
              <a:t>  Science</a:t>
            </a:r>
            <a:endParaRPr lang="en-US"/>
          </a:p>
        </p:txBody>
      </p:sp>
      <p:sp>
        <p:nvSpPr>
          <p:cNvPr id="43047" name="Text Box 39"/>
          <p:cNvSpPr txBox="1">
            <a:spLocks noChangeArrowheads="1"/>
          </p:cNvSpPr>
          <p:nvPr/>
        </p:nvSpPr>
        <p:spPr bwMode="auto">
          <a:xfrm>
            <a:off x="2286000" y="5562600"/>
            <a:ext cx="3429000" cy="396875"/>
          </a:xfrm>
          <a:prstGeom prst="rect">
            <a:avLst/>
          </a:prstGeom>
          <a:noFill/>
          <a:ln w="9525">
            <a:noFill/>
            <a:miter lim="800000"/>
            <a:headEnd/>
            <a:tailEnd/>
          </a:ln>
          <a:effectLst/>
        </p:spPr>
        <p:txBody>
          <a:bodyPr>
            <a:spAutoFit/>
          </a:bodyPr>
          <a:lstStyle/>
          <a:p>
            <a:pPr>
              <a:spcBef>
                <a:spcPct val="50000"/>
              </a:spcBef>
            </a:pPr>
            <a:r>
              <a:rPr lang="en-US" sz="2000">
                <a:solidFill>
                  <a:srgbClr val="CC3300"/>
                </a:solidFill>
                <a:latin typeface="Arial" charset="0"/>
              </a:rPr>
              <a:t>Whaling  </a:t>
            </a:r>
            <a:r>
              <a:rPr lang="en-US" sz="2000" b="1">
                <a:solidFill>
                  <a:srgbClr val="CC3300"/>
                </a:solidFill>
                <a:latin typeface="Arial" charset="0"/>
              </a:rPr>
              <a:t>Claims</a:t>
            </a:r>
            <a:r>
              <a:rPr lang="en-US" sz="2000">
                <a:solidFill>
                  <a:srgbClr val="CC3300"/>
                </a:solidFill>
                <a:latin typeface="Arial" charset="0"/>
              </a:rPr>
              <a:t>  Science</a:t>
            </a:r>
            <a:endParaRPr lang="en-US" sz="2000" b="1">
              <a:latin typeface="Arial" charset="0"/>
            </a:endParaRPr>
          </a:p>
        </p:txBody>
      </p:sp>
      <p:sp>
        <p:nvSpPr>
          <p:cNvPr id="43048" name="AutoShape 40"/>
          <p:cNvSpPr>
            <a:spLocks noChangeArrowheads="1"/>
          </p:cNvSpPr>
          <p:nvPr/>
        </p:nvSpPr>
        <p:spPr bwMode="auto">
          <a:xfrm>
            <a:off x="3657600" y="685800"/>
            <a:ext cx="381000" cy="685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50" name="Text Box 42"/>
          <p:cNvSpPr txBox="1">
            <a:spLocks noChangeArrowheads="1"/>
          </p:cNvSpPr>
          <p:nvPr/>
        </p:nvSpPr>
        <p:spPr bwMode="auto">
          <a:xfrm>
            <a:off x="3124200" y="1447800"/>
            <a:ext cx="1371600" cy="519113"/>
          </a:xfrm>
          <a:prstGeom prst="rect">
            <a:avLst/>
          </a:prstGeom>
          <a:noFill/>
          <a:ln w="9525">
            <a:noFill/>
            <a:miter lim="800000"/>
            <a:headEnd/>
            <a:tailEnd/>
          </a:ln>
          <a:effectLst/>
        </p:spPr>
        <p:txBody>
          <a:bodyPr>
            <a:spAutoFit/>
          </a:bodyPr>
          <a:lstStyle/>
          <a:p>
            <a:pPr>
              <a:spcBef>
                <a:spcPct val="50000"/>
              </a:spcBef>
            </a:pPr>
            <a:r>
              <a:rPr lang="en-US" sz="2800" b="1" i="1">
                <a:latin typeface="Arial" charset="0"/>
              </a:rPr>
              <a:t>Treaty</a:t>
            </a:r>
            <a:endParaRPr lang="en-US"/>
          </a:p>
        </p:txBody>
      </p:sp>
      <p:sp>
        <p:nvSpPr>
          <p:cNvPr id="43053" name="Text Box 45"/>
          <p:cNvSpPr txBox="1">
            <a:spLocks noChangeArrowheads="1"/>
          </p:cNvSpPr>
          <p:nvPr/>
        </p:nvSpPr>
        <p:spPr bwMode="auto">
          <a:xfrm>
            <a:off x="7543800" y="4572000"/>
            <a:ext cx="1371600" cy="519113"/>
          </a:xfrm>
          <a:prstGeom prst="rect">
            <a:avLst/>
          </a:prstGeom>
          <a:noFill/>
          <a:ln w="9525">
            <a:noFill/>
            <a:miter lim="800000"/>
            <a:headEnd/>
            <a:tailEnd/>
          </a:ln>
          <a:effectLst/>
        </p:spPr>
        <p:txBody>
          <a:bodyPr>
            <a:spAutoFit/>
          </a:bodyPr>
          <a:lstStyle/>
          <a:p>
            <a:pPr>
              <a:spcBef>
                <a:spcPct val="50000"/>
              </a:spcBef>
            </a:pPr>
            <a:r>
              <a:rPr lang="en-US" sz="2800" b="1" i="1">
                <a:latin typeface="Arial" charset="0"/>
              </a:rPr>
              <a:t>Treaty</a:t>
            </a:r>
            <a:endParaRPr lang="en-US"/>
          </a:p>
        </p:txBody>
      </p:sp>
      <p:sp>
        <p:nvSpPr>
          <p:cNvPr id="43055" name="Text Box 47"/>
          <p:cNvSpPr txBox="1">
            <a:spLocks noChangeArrowheads="1"/>
          </p:cNvSpPr>
          <p:nvPr/>
        </p:nvSpPr>
        <p:spPr bwMode="auto">
          <a:xfrm>
            <a:off x="7010400" y="4953000"/>
            <a:ext cx="6858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IGY</a:t>
            </a:r>
            <a:endParaRPr lang="en-US" sz="2000">
              <a:latin typeface="Arial" charset="0"/>
            </a:endParaRPr>
          </a:p>
        </p:txBody>
      </p:sp>
      <p:sp>
        <p:nvSpPr>
          <p:cNvPr id="43056" name="AutoShape 48"/>
          <p:cNvSpPr>
            <a:spLocks noChangeArrowheads="1"/>
          </p:cNvSpPr>
          <p:nvPr/>
        </p:nvSpPr>
        <p:spPr bwMode="auto">
          <a:xfrm>
            <a:off x="81534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57" name="AutoShape 49"/>
          <p:cNvSpPr>
            <a:spLocks noChangeArrowheads="1"/>
          </p:cNvSpPr>
          <p:nvPr/>
        </p:nvSpPr>
        <p:spPr bwMode="auto">
          <a:xfrm>
            <a:off x="82296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59" name="AutoShape 51"/>
          <p:cNvSpPr>
            <a:spLocks noChangeArrowheads="1"/>
          </p:cNvSpPr>
          <p:nvPr/>
        </p:nvSpPr>
        <p:spPr bwMode="auto">
          <a:xfrm>
            <a:off x="2286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61" name="Line 53"/>
          <p:cNvSpPr>
            <a:spLocks noChangeShapeType="1"/>
          </p:cNvSpPr>
          <p:nvPr/>
        </p:nvSpPr>
        <p:spPr bwMode="auto">
          <a:xfrm>
            <a:off x="1066800" y="3657600"/>
            <a:ext cx="685800" cy="990600"/>
          </a:xfrm>
          <a:prstGeom prst="line">
            <a:avLst/>
          </a:prstGeom>
          <a:noFill/>
          <a:ln w="38100">
            <a:solidFill>
              <a:srgbClr val="CC3300"/>
            </a:solidFill>
            <a:prstDash val="sysDot"/>
            <a:round/>
            <a:headEnd/>
            <a:tailEnd type="triangle" w="med" len="med"/>
          </a:ln>
          <a:effectLst/>
        </p:spPr>
        <p:txBody>
          <a:bodyPr wrap="none" anchor="ctr"/>
          <a:lstStyle/>
          <a:p>
            <a:endParaRPr lang="en-US"/>
          </a:p>
        </p:txBody>
      </p:sp>
      <p:sp>
        <p:nvSpPr>
          <p:cNvPr id="43062" name="Text Box 54"/>
          <p:cNvSpPr txBox="1">
            <a:spLocks noChangeArrowheads="1"/>
          </p:cNvSpPr>
          <p:nvPr/>
        </p:nvSpPr>
        <p:spPr bwMode="auto">
          <a:xfrm>
            <a:off x="6477000" y="1066800"/>
            <a:ext cx="1981200" cy="396875"/>
          </a:xfrm>
          <a:prstGeom prst="rect">
            <a:avLst/>
          </a:prstGeom>
          <a:noFill/>
          <a:ln w="9525">
            <a:noFill/>
            <a:miter lim="800000"/>
            <a:headEnd/>
            <a:tailEnd/>
          </a:ln>
          <a:effectLst/>
        </p:spPr>
        <p:txBody>
          <a:bodyPr>
            <a:spAutoFit/>
          </a:bodyPr>
          <a:lstStyle/>
          <a:p>
            <a:pPr>
              <a:spcBef>
                <a:spcPct val="50000"/>
              </a:spcBef>
            </a:pPr>
            <a:r>
              <a:rPr lang="en-US" sz="2000">
                <a:solidFill>
                  <a:srgbClr val="CC3300"/>
                </a:solidFill>
                <a:latin typeface="Arial" charset="0"/>
              </a:rPr>
              <a:t>Mining  Science</a:t>
            </a:r>
            <a:endParaRPr lang="en-US"/>
          </a:p>
        </p:txBody>
      </p:sp>
      <p:sp>
        <p:nvSpPr>
          <p:cNvPr id="43065" name="AutoShape 57"/>
          <p:cNvSpPr>
            <a:spLocks noChangeArrowheads="1"/>
          </p:cNvSpPr>
          <p:nvPr/>
        </p:nvSpPr>
        <p:spPr bwMode="auto">
          <a:xfrm>
            <a:off x="7162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66" name="Text Box 58"/>
          <p:cNvSpPr txBox="1">
            <a:spLocks noChangeArrowheads="1"/>
          </p:cNvSpPr>
          <p:nvPr/>
        </p:nvSpPr>
        <p:spPr bwMode="auto">
          <a:xfrm>
            <a:off x="4953000" y="3124200"/>
            <a:ext cx="1219200" cy="701675"/>
          </a:xfrm>
          <a:prstGeom prst="rect">
            <a:avLst/>
          </a:prstGeom>
          <a:noFill/>
          <a:ln w="9525">
            <a:noFill/>
            <a:miter lim="800000"/>
            <a:headEnd/>
            <a:tailEnd/>
          </a:ln>
          <a:effectLst/>
        </p:spPr>
        <p:txBody>
          <a:bodyPr>
            <a:spAutoFit/>
          </a:bodyPr>
          <a:lstStyle/>
          <a:p>
            <a:pPr>
              <a:spcBef>
                <a:spcPct val="50000"/>
              </a:spcBef>
            </a:pPr>
            <a:r>
              <a:rPr lang="en-US" sz="2000">
                <a:latin typeface="Arial" charset="0"/>
              </a:rPr>
              <a:t>ABC Problem</a:t>
            </a:r>
            <a:endParaRPr lang="en-US"/>
          </a:p>
        </p:txBody>
      </p:sp>
      <p:sp>
        <p:nvSpPr>
          <p:cNvPr id="43069" name="Text Box 61"/>
          <p:cNvSpPr txBox="1">
            <a:spLocks noChangeArrowheads="1"/>
          </p:cNvSpPr>
          <p:nvPr/>
        </p:nvSpPr>
        <p:spPr bwMode="auto">
          <a:xfrm>
            <a:off x="2362200" y="4114800"/>
            <a:ext cx="304800" cy="274638"/>
          </a:xfrm>
          <a:prstGeom prst="rect">
            <a:avLst/>
          </a:prstGeom>
          <a:solidFill>
            <a:schemeClr val="bg1"/>
          </a:solidFill>
          <a:ln w="9525">
            <a:noFill/>
            <a:miter lim="800000"/>
            <a:headEnd/>
            <a:tailEnd/>
          </a:ln>
          <a:effectLst/>
        </p:spPr>
        <p:txBody>
          <a:bodyPr>
            <a:spAutoFit/>
          </a:bodyPr>
          <a:lstStyle/>
          <a:p>
            <a:pPr>
              <a:spcBef>
                <a:spcPct val="50000"/>
              </a:spcBef>
            </a:pPr>
            <a:r>
              <a:rPr lang="en-US" sz="1200" b="1">
                <a:latin typeface="Arial" charset="0"/>
              </a:rPr>
              <a:t>1</a:t>
            </a:r>
            <a:endParaRPr lang="en-US"/>
          </a:p>
        </p:txBody>
      </p:sp>
      <p:sp>
        <p:nvSpPr>
          <p:cNvPr id="43070" name="Text Box 62"/>
          <p:cNvSpPr txBox="1">
            <a:spLocks noChangeArrowheads="1"/>
          </p:cNvSpPr>
          <p:nvPr/>
        </p:nvSpPr>
        <p:spPr bwMode="auto">
          <a:xfrm>
            <a:off x="4419600" y="2895600"/>
            <a:ext cx="304800" cy="274638"/>
          </a:xfrm>
          <a:prstGeom prst="rect">
            <a:avLst/>
          </a:prstGeom>
          <a:solidFill>
            <a:schemeClr val="bg1"/>
          </a:solidFill>
          <a:ln w="9525">
            <a:noFill/>
            <a:miter lim="800000"/>
            <a:headEnd/>
            <a:tailEnd/>
          </a:ln>
          <a:effectLst/>
        </p:spPr>
        <p:txBody>
          <a:bodyPr>
            <a:spAutoFit/>
          </a:bodyPr>
          <a:lstStyle/>
          <a:p>
            <a:pPr>
              <a:spcBef>
                <a:spcPct val="50000"/>
              </a:spcBef>
            </a:pPr>
            <a:r>
              <a:rPr lang="en-US" sz="1200" b="1">
                <a:latin typeface="Arial" charset="0"/>
              </a:rPr>
              <a:t>2</a:t>
            </a:r>
            <a:endParaRPr lang="en-US">
              <a:latin typeface="Arial" charset="0"/>
            </a:endParaRPr>
          </a:p>
        </p:txBody>
      </p:sp>
      <p:sp>
        <p:nvSpPr>
          <p:cNvPr id="43071" name="Text Box 63"/>
          <p:cNvSpPr txBox="1">
            <a:spLocks noChangeArrowheads="1"/>
          </p:cNvSpPr>
          <p:nvPr/>
        </p:nvSpPr>
        <p:spPr bwMode="auto">
          <a:xfrm>
            <a:off x="5105400" y="1676400"/>
            <a:ext cx="304800" cy="274638"/>
          </a:xfrm>
          <a:prstGeom prst="rect">
            <a:avLst/>
          </a:prstGeom>
          <a:solidFill>
            <a:schemeClr val="bg1"/>
          </a:solidFill>
          <a:ln w="9525">
            <a:noFill/>
            <a:miter lim="800000"/>
            <a:headEnd/>
            <a:tailEnd/>
          </a:ln>
          <a:effectLst/>
        </p:spPr>
        <p:txBody>
          <a:bodyPr>
            <a:spAutoFit/>
          </a:bodyPr>
          <a:lstStyle/>
          <a:p>
            <a:pPr>
              <a:spcBef>
                <a:spcPct val="50000"/>
              </a:spcBef>
            </a:pPr>
            <a:r>
              <a:rPr lang="en-US" sz="1200" b="1">
                <a:latin typeface="Arial" charset="0"/>
              </a:rPr>
              <a:t>7</a:t>
            </a:r>
            <a:endParaRPr lang="en-US">
              <a:latin typeface="Arial" charset="0"/>
            </a:endParaRPr>
          </a:p>
        </p:txBody>
      </p:sp>
      <p:sp>
        <p:nvSpPr>
          <p:cNvPr id="43072" name="Line 64"/>
          <p:cNvSpPr>
            <a:spLocks noChangeShapeType="1"/>
          </p:cNvSpPr>
          <p:nvPr/>
        </p:nvSpPr>
        <p:spPr bwMode="auto">
          <a:xfrm>
            <a:off x="5715000" y="1447800"/>
            <a:ext cx="1371600" cy="3505200"/>
          </a:xfrm>
          <a:prstGeom prst="line">
            <a:avLst/>
          </a:prstGeom>
          <a:noFill/>
          <a:ln w="38100">
            <a:solidFill>
              <a:srgbClr val="CC3300"/>
            </a:solidFill>
            <a:prstDash val="sysDot"/>
            <a:round/>
            <a:headEnd/>
            <a:tailEnd type="triangle" w="med" len="med"/>
          </a:ln>
          <a:effectLst/>
        </p:spPr>
        <p:txBody>
          <a:bodyPr wrap="none" anchor="ctr"/>
          <a:lstStyle/>
          <a:p>
            <a:endParaRPr lang="en-US"/>
          </a:p>
        </p:txBody>
      </p:sp>
      <p:sp>
        <p:nvSpPr>
          <p:cNvPr id="43073" name="Text Box 65"/>
          <p:cNvSpPr txBox="1">
            <a:spLocks noChangeArrowheads="1"/>
          </p:cNvSpPr>
          <p:nvPr/>
        </p:nvSpPr>
        <p:spPr bwMode="auto">
          <a:xfrm>
            <a:off x="6324600" y="5638800"/>
            <a:ext cx="914400" cy="406400"/>
          </a:xfrm>
          <a:prstGeom prst="rect">
            <a:avLst/>
          </a:prstGeom>
          <a:solidFill>
            <a:srgbClr val="FFCC99"/>
          </a:solidFill>
          <a:ln w="9525">
            <a:solidFill>
              <a:srgbClr val="FF9966"/>
            </a:solidFill>
            <a:miter lim="800000"/>
            <a:headEnd/>
            <a:tailEnd/>
          </a:ln>
          <a:effectLst/>
        </p:spPr>
        <p:txBody>
          <a:bodyPr>
            <a:spAutoFit/>
          </a:bodyPr>
          <a:lstStyle/>
          <a:p>
            <a:pPr>
              <a:spcBef>
                <a:spcPct val="50000"/>
              </a:spcBef>
            </a:pPr>
            <a:r>
              <a:rPr lang="en-US" sz="2000">
                <a:latin typeface="Arial" charset="0"/>
              </a:rPr>
              <a:t>NBSX</a:t>
            </a:r>
            <a:endParaRPr lang="en-US"/>
          </a:p>
        </p:txBody>
      </p:sp>
      <p:sp>
        <p:nvSpPr>
          <p:cNvPr id="43074" name="AutoShape 66"/>
          <p:cNvSpPr>
            <a:spLocks noChangeArrowheads="1"/>
          </p:cNvSpPr>
          <p:nvPr/>
        </p:nvSpPr>
        <p:spPr bwMode="auto">
          <a:xfrm>
            <a:off x="65532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64" name="Text Box 56"/>
          <p:cNvSpPr txBox="1">
            <a:spLocks noChangeArrowheads="1"/>
          </p:cNvSpPr>
          <p:nvPr/>
        </p:nvSpPr>
        <p:spPr bwMode="auto">
          <a:xfrm>
            <a:off x="6248400" y="3124200"/>
            <a:ext cx="1600200" cy="701675"/>
          </a:xfrm>
          <a:prstGeom prst="rect">
            <a:avLst/>
          </a:prstGeom>
          <a:solidFill>
            <a:srgbClr val="CCECFF"/>
          </a:solidFill>
          <a:ln w="9525">
            <a:noFill/>
            <a:miter lim="800000"/>
            <a:headEnd/>
            <a:tailEnd/>
          </a:ln>
          <a:effectLst/>
        </p:spPr>
        <p:txBody>
          <a:bodyPr>
            <a:spAutoFit/>
          </a:bodyPr>
          <a:lstStyle/>
          <a:p>
            <a:pPr>
              <a:spcBef>
                <a:spcPct val="50000"/>
              </a:spcBef>
            </a:pPr>
            <a:r>
              <a:rPr lang="en-US" sz="2000">
                <a:solidFill>
                  <a:schemeClr val="accent2"/>
                </a:solidFill>
                <a:latin typeface="Arial" charset="0"/>
              </a:rPr>
              <a:t>Antarctic Commission</a:t>
            </a:r>
          </a:p>
        </p:txBody>
      </p:sp>
      <p:sp>
        <p:nvSpPr>
          <p:cNvPr id="43052" name="AutoShape 44"/>
          <p:cNvSpPr>
            <a:spLocks noChangeArrowheads="1"/>
          </p:cNvSpPr>
          <p:nvPr/>
        </p:nvSpPr>
        <p:spPr bwMode="auto">
          <a:xfrm>
            <a:off x="7467600" y="5257800"/>
            <a:ext cx="381000" cy="685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63" name="Text Box 55"/>
          <p:cNvSpPr txBox="1">
            <a:spLocks noChangeArrowheads="1"/>
          </p:cNvSpPr>
          <p:nvPr/>
        </p:nvSpPr>
        <p:spPr bwMode="auto">
          <a:xfrm>
            <a:off x="8001000" y="5638800"/>
            <a:ext cx="1143000" cy="396875"/>
          </a:xfrm>
          <a:prstGeom prst="rect">
            <a:avLst/>
          </a:prstGeom>
          <a:noFill/>
          <a:ln w="9525">
            <a:noFill/>
            <a:miter lim="800000"/>
            <a:headEnd/>
            <a:tailEnd/>
          </a:ln>
          <a:effectLst/>
        </p:spPr>
        <p:txBody>
          <a:bodyPr>
            <a:spAutoFit/>
          </a:bodyPr>
          <a:lstStyle/>
          <a:p>
            <a:pPr>
              <a:spcBef>
                <a:spcPct val="50000"/>
              </a:spcBef>
            </a:pPr>
            <a:r>
              <a:rPr lang="en-US" sz="2000">
                <a:solidFill>
                  <a:srgbClr val="CC3300"/>
                </a:solidFill>
                <a:latin typeface="Arial" charset="0"/>
              </a:rPr>
              <a:t>Science</a:t>
            </a:r>
            <a:endParaRPr lang="en-US"/>
          </a:p>
        </p:txBody>
      </p:sp>
      <p:sp>
        <p:nvSpPr>
          <p:cNvPr id="43054" name="Line 46"/>
          <p:cNvSpPr>
            <a:spLocks noChangeShapeType="1"/>
          </p:cNvSpPr>
          <p:nvPr/>
        </p:nvSpPr>
        <p:spPr bwMode="auto">
          <a:xfrm>
            <a:off x="6248400" y="457200"/>
            <a:ext cx="0" cy="5943600"/>
          </a:xfrm>
          <a:prstGeom prst="line">
            <a:avLst/>
          </a:prstGeom>
          <a:noFill/>
          <a:ln w="38100">
            <a:solidFill>
              <a:srgbClr val="CC3300"/>
            </a:solidFill>
            <a:prstDash val="dash"/>
            <a:round/>
            <a:headEnd/>
            <a:tailEnd/>
          </a:ln>
          <a:effectLst/>
        </p:spPr>
        <p:txBody>
          <a:bodyPr wrap="none" anchor="ctr"/>
          <a:lstStyle/>
          <a:p>
            <a:endParaRPr lang="en-US"/>
          </a:p>
        </p:txBody>
      </p:sp>
      <p:sp>
        <p:nvSpPr>
          <p:cNvPr id="43076" name="AutoShape 68"/>
          <p:cNvSpPr>
            <a:spLocks noChangeArrowheads="1"/>
          </p:cNvSpPr>
          <p:nvPr/>
        </p:nvSpPr>
        <p:spPr bwMode="auto">
          <a:xfrm>
            <a:off x="23622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43077" name="Text Box 69"/>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27</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447800" y="990600"/>
            <a:ext cx="6324600" cy="488950"/>
          </a:xfrm>
          <a:prstGeom prst="rect">
            <a:avLst/>
          </a:prstGeom>
          <a:solidFill>
            <a:schemeClr val="bg1"/>
          </a:solidFill>
          <a:ln w="9525">
            <a:noFill/>
            <a:miter lim="800000"/>
            <a:headEnd/>
            <a:tailEnd/>
          </a:ln>
          <a:effectLst/>
        </p:spPr>
        <p:txBody>
          <a:bodyPr>
            <a:spAutoFit/>
          </a:bodyPr>
          <a:lstStyle/>
          <a:p>
            <a:pPr algn="l">
              <a:spcBef>
                <a:spcPct val="50000"/>
              </a:spcBef>
            </a:pPr>
            <a:r>
              <a:rPr lang="en-US" sz="2600" b="1">
                <a:latin typeface="Arial" charset="0"/>
              </a:rPr>
              <a:t>1</a:t>
            </a:r>
            <a:r>
              <a:rPr lang="en-US" sz="2600" b="1" baseline="30000">
                <a:latin typeface="Arial" charset="0"/>
              </a:rPr>
              <a:t>st</a:t>
            </a:r>
            <a:r>
              <a:rPr lang="en-US" sz="2600" b="1">
                <a:latin typeface="Arial" charset="0"/>
              </a:rPr>
              <a:t> International Polar Year (1882-1883)</a:t>
            </a:r>
            <a:endParaRPr lang="en-US"/>
          </a:p>
        </p:txBody>
      </p:sp>
      <p:sp>
        <p:nvSpPr>
          <p:cNvPr id="68611" name="Text Box 3"/>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8612" name="Text Box 4"/>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8613" name="Line 5"/>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14" name="Line 6"/>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15" name="Line 7"/>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16" name="Line 8"/>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17" name="Line 9"/>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18" name="Line 10"/>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19" name="Line 11"/>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20" name="Line 12"/>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21" name="Line 13"/>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22" name="Line 14"/>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8623" name="Line 15"/>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4" name="Line 16"/>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5" name="Line 17"/>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6" name="Line 18"/>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7" name="Line 19"/>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8" name="Line 20"/>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29" name="Line 21"/>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30" name="Line 22"/>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8631" name="Text Box 23"/>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68632" name="Text Box 24"/>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68633" name="Line 25"/>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68634" name="Line 26"/>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68635" name="Text Box 27"/>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68636" name="AutoShape 28"/>
          <p:cNvSpPr>
            <a:spLocks noChangeArrowheads="1"/>
          </p:cNvSpPr>
          <p:nvPr/>
        </p:nvSpPr>
        <p:spPr bwMode="auto">
          <a:xfrm>
            <a:off x="381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8637" name="Rectangle 29"/>
          <p:cNvSpPr>
            <a:spLocks noChangeArrowheads="1"/>
          </p:cNvSpPr>
          <p:nvPr/>
        </p:nvSpPr>
        <p:spPr bwMode="auto">
          <a:xfrm>
            <a:off x="0" y="838200"/>
            <a:ext cx="1030288" cy="304800"/>
          </a:xfrm>
          <a:prstGeom prst="rect">
            <a:avLst/>
          </a:prstGeom>
          <a:noFill/>
          <a:ln w="9525">
            <a:noFill/>
            <a:miter lim="800000"/>
            <a:headEnd/>
            <a:tailEnd/>
          </a:ln>
          <a:effectLst/>
        </p:spPr>
        <p:txBody>
          <a:bodyPr wrap="none">
            <a:spAutoFit/>
          </a:bodyPr>
          <a:lstStyle/>
          <a:p>
            <a:r>
              <a:rPr lang="en-US" sz="1400" b="1">
                <a:latin typeface="Arial" charset="0"/>
              </a:rPr>
              <a:t>1882-1883</a:t>
            </a:r>
          </a:p>
        </p:txBody>
      </p:sp>
      <p:sp>
        <p:nvSpPr>
          <p:cNvPr id="68638" name="Rectangle 30"/>
          <p:cNvSpPr>
            <a:spLocks noChangeArrowheads="1"/>
          </p:cNvSpPr>
          <p:nvPr/>
        </p:nvSpPr>
        <p:spPr bwMode="auto">
          <a:xfrm>
            <a:off x="304800" y="5867400"/>
            <a:ext cx="1100138" cy="304800"/>
          </a:xfrm>
          <a:prstGeom prst="rect">
            <a:avLst/>
          </a:prstGeom>
          <a:noFill/>
          <a:ln w="9525">
            <a:noFill/>
            <a:miter lim="800000"/>
            <a:headEnd/>
            <a:tailEnd/>
          </a:ln>
          <a:effectLst/>
        </p:spPr>
        <p:txBody>
          <a:bodyPr>
            <a:spAutoFit/>
          </a:bodyPr>
          <a:lstStyle/>
          <a:p>
            <a:r>
              <a:rPr lang="en-US" sz="1400" b="1">
                <a:latin typeface="Arial" charset="0"/>
              </a:rPr>
              <a:t>1882-1883</a:t>
            </a:r>
          </a:p>
        </p:txBody>
      </p:sp>
      <p:sp>
        <p:nvSpPr>
          <p:cNvPr id="68639" name="AutoShape 31"/>
          <p:cNvSpPr>
            <a:spLocks noChangeArrowheads="1"/>
          </p:cNvSpPr>
          <p:nvPr/>
        </p:nvSpPr>
        <p:spPr bwMode="auto">
          <a:xfrm>
            <a:off x="381000" y="64008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68640" name="Picture 32" descr="E:\Eigene Dateien\IPY\Vorlesung_IPY\3 Magnetfeld 1880 Arktis.jpg"/>
          <p:cNvPicPr>
            <a:picLocks noChangeAspect="1" noChangeArrowheads="1"/>
          </p:cNvPicPr>
          <p:nvPr/>
        </p:nvPicPr>
        <p:blipFill>
          <a:blip r:embed="rId2" cstate="print"/>
          <a:srcRect/>
          <a:stretch>
            <a:fillRect/>
          </a:stretch>
        </p:blipFill>
        <p:spPr bwMode="auto">
          <a:xfrm>
            <a:off x="685800" y="1447800"/>
            <a:ext cx="3886200" cy="3879850"/>
          </a:xfrm>
          <a:prstGeom prst="rect">
            <a:avLst/>
          </a:prstGeom>
          <a:noFill/>
        </p:spPr>
      </p:pic>
      <p:pic>
        <p:nvPicPr>
          <p:cNvPr id="68641" name="Picture 33" descr="E:\Eigene Dateien\IPY\Vorlesung_IPY\4 Magnetfeld Antarktis 1880.jpg"/>
          <p:cNvPicPr>
            <a:picLocks noChangeAspect="1" noChangeArrowheads="1"/>
          </p:cNvPicPr>
          <p:nvPr/>
        </p:nvPicPr>
        <p:blipFill>
          <a:blip r:embed="rId3" cstate="print"/>
          <a:srcRect/>
          <a:stretch>
            <a:fillRect/>
          </a:stretch>
        </p:blipFill>
        <p:spPr bwMode="auto">
          <a:xfrm>
            <a:off x="4572000" y="1447800"/>
            <a:ext cx="3962400" cy="3906838"/>
          </a:xfrm>
          <a:prstGeom prst="rect">
            <a:avLst/>
          </a:prstGeom>
          <a:noFill/>
        </p:spPr>
      </p:pic>
      <p:sp>
        <p:nvSpPr>
          <p:cNvPr id="68642" name="AutoShape 34"/>
          <p:cNvSpPr>
            <a:spLocks noChangeArrowheads="1"/>
          </p:cNvSpPr>
          <p:nvPr/>
        </p:nvSpPr>
        <p:spPr bwMode="auto">
          <a:xfrm>
            <a:off x="1752600" y="29718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3" name="AutoShape 35"/>
          <p:cNvSpPr>
            <a:spLocks noChangeArrowheads="1"/>
          </p:cNvSpPr>
          <p:nvPr/>
        </p:nvSpPr>
        <p:spPr bwMode="auto">
          <a:xfrm>
            <a:off x="2819400" y="38100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4" name="AutoShape 36"/>
          <p:cNvSpPr>
            <a:spLocks noChangeArrowheads="1"/>
          </p:cNvSpPr>
          <p:nvPr/>
        </p:nvSpPr>
        <p:spPr bwMode="auto">
          <a:xfrm>
            <a:off x="2286000" y="27432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5" name="AutoShape 37"/>
          <p:cNvSpPr>
            <a:spLocks noChangeArrowheads="1"/>
          </p:cNvSpPr>
          <p:nvPr/>
        </p:nvSpPr>
        <p:spPr bwMode="auto">
          <a:xfrm>
            <a:off x="3048000" y="33528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6" name="AutoShape 38"/>
          <p:cNvSpPr>
            <a:spLocks noChangeArrowheads="1"/>
          </p:cNvSpPr>
          <p:nvPr/>
        </p:nvSpPr>
        <p:spPr bwMode="auto">
          <a:xfrm>
            <a:off x="2438400" y="38862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7" name="AutoShape 39"/>
          <p:cNvSpPr>
            <a:spLocks noChangeArrowheads="1"/>
          </p:cNvSpPr>
          <p:nvPr/>
        </p:nvSpPr>
        <p:spPr bwMode="auto">
          <a:xfrm>
            <a:off x="1905000" y="35814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8" name="AutoShape 40"/>
          <p:cNvSpPr>
            <a:spLocks noChangeArrowheads="1"/>
          </p:cNvSpPr>
          <p:nvPr/>
        </p:nvSpPr>
        <p:spPr bwMode="auto">
          <a:xfrm>
            <a:off x="2895600" y="38862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49" name="AutoShape 41"/>
          <p:cNvSpPr>
            <a:spLocks noChangeArrowheads="1"/>
          </p:cNvSpPr>
          <p:nvPr/>
        </p:nvSpPr>
        <p:spPr bwMode="auto">
          <a:xfrm>
            <a:off x="2667000" y="35814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0" name="AutoShape 42"/>
          <p:cNvSpPr>
            <a:spLocks noChangeArrowheads="1"/>
          </p:cNvSpPr>
          <p:nvPr/>
        </p:nvSpPr>
        <p:spPr bwMode="auto">
          <a:xfrm>
            <a:off x="2286000" y="34290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1" name="AutoShape 43"/>
          <p:cNvSpPr>
            <a:spLocks noChangeArrowheads="1"/>
          </p:cNvSpPr>
          <p:nvPr/>
        </p:nvSpPr>
        <p:spPr bwMode="auto">
          <a:xfrm>
            <a:off x="2971800" y="36576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2" name="AutoShape 44"/>
          <p:cNvSpPr>
            <a:spLocks noChangeArrowheads="1"/>
          </p:cNvSpPr>
          <p:nvPr/>
        </p:nvSpPr>
        <p:spPr bwMode="auto">
          <a:xfrm>
            <a:off x="1905000" y="38100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3" name="AutoShape 45"/>
          <p:cNvSpPr>
            <a:spLocks noChangeArrowheads="1"/>
          </p:cNvSpPr>
          <p:nvPr/>
        </p:nvSpPr>
        <p:spPr bwMode="auto">
          <a:xfrm>
            <a:off x="2971800" y="29718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4" name="AutoShape 46"/>
          <p:cNvSpPr>
            <a:spLocks noChangeArrowheads="1"/>
          </p:cNvSpPr>
          <p:nvPr/>
        </p:nvSpPr>
        <p:spPr bwMode="auto">
          <a:xfrm>
            <a:off x="7467600" y="37338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5" name="AutoShape 47"/>
          <p:cNvSpPr>
            <a:spLocks noChangeArrowheads="1"/>
          </p:cNvSpPr>
          <p:nvPr/>
        </p:nvSpPr>
        <p:spPr bwMode="auto">
          <a:xfrm>
            <a:off x="7162800" y="4191000"/>
            <a:ext cx="152400" cy="152400"/>
          </a:xfrm>
          <a:prstGeom prst="star5">
            <a:avLst/>
          </a:prstGeom>
          <a:solidFill>
            <a:srgbClr val="FF3300"/>
          </a:solidFill>
          <a:ln w="9525">
            <a:solidFill>
              <a:schemeClr val="tx1"/>
            </a:solidFill>
            <a:miter lim="800000"/>
            <a:headEnd/>
            <a:tailEnd/>
          </a:ln>
          <a:effectLst/>
        </p:spPr>
        <p:txBody>
          <a:bodyPr wrap="none" anchor="ctr"/>
          <a:lstStyle/>
          <a:p>
            <a:endParaRPr lang="en-US"/>
          </a:p>
        </p:txBody>
      </p:sp>
      <p:sp>
        <p:nvSpPr>
          <p:cNvPr id="68656" name="Rectangle 48"/>
          <p:cNvSpPr>
            <a:spLocks noChangeArrowheads="1"/>
          </p:cNvSpPr>
          <p:nvPr/>
        </p:nvSpPr>
        <p:spPr bwMode="auto">
          <a:xfrm>
            <a:off x="228600" y="1295400"/>
            <a:ext cx="990600" cy="517525"/>
          </a:xfrm>
          <a:prstGeom prst="rect">
            <a:avLst/>
          </a:prstGeom>
          <a:solidFill>
            <a:schemeClr val="bg1"/>
          </a:solidFill>
          <a:ln w="9525">
            <a:noFill/>
            <a:miter lim="800000"/>
            <a:headEnd/>
            <a:tailEnd/>
          </a:ln>
          <a:effectLst/>
        </p:spPr>
        <p:txBody>
          <a:bodyPr>
            <a:spAutoFit/>
          </a:bodyPr>
          <a:lstStyle/>
          <a:p>
            <a:pPr algn="l"/>
            <a:r>
              <a:rPr lang="en-US" sz="1400" b="1">
                <a:latin typeface="Arial" charset="0"/>
              </a:rPr>
              <a:t>12 Arctic stations</a:t>
            </a:r>
          </a:p>
        </p:txBody>
      </p:sp>
      <p:sp>
        <p:nvSpPr>
          <p:cNvPr id="68658" name="Oval 50"/>
          <p:cNvSpPr>
            <a:spLocks noChangeArrowheads="1"/>
          </p:cNvSpPr>
          <p:nvPr/>
        </p:nvSpPr>
        <p:spPr bwMode="auto">
          <a:xfrm>
            <a:off x="5791200" y="2667000"/>
            <a:ext cx="1447800" cy="1447800"/>
          </a:xfrm>
          <a:prstGeom prst="ellipse">
            <a:avLst/>
          </a:prstGeom>
          <a:noFill/>
          <a:ln w="38100">
            <a:solidFill>
              <a:srgbClr val="FF3300"/>
            </a:solidFill>
            <a:round/>
            <a:headEnd/>
            <a:tailEnd/>
          </a:ln>
          <a:effectLst/>
        </p:spPr>
        <p:txBody>
          <a:bodyPr wrap="none" anchor="ctr"/>
          <a:lstStyle/>
          <a:p>
            <a:endParaRPr lang="en-US"/>
          </a:p>
        </p:txBody>
      </p:sp>
      <p:sp>
        <p:nvSpPr>
          <p:cNvPr id="68659" name="Text Box 51"/>
          <p:cNvSpPr txBox="1">
            <a:spLocks noChangeArrowheads="1"/>
          </p:cNvSpPr>
          <p:nvPr/>
        </p:nvSpPr>
        <p:spPr bwMode="auto">
          <a:xfrm>
            <a:off x="5791200" y="3200400"/>
            <a:ext cx="1524000" cy="366713"/>
          </a:xfrm>
          <a:prstGeom prst="rect">
            <a:avLst/>
          </a:prstGeom>
          <a:noFill/>
          <a:ln w="9525">
            <a:noFill/>
            <a:miter lim="800000"/>
            <a:headEnd/>
            <a:tailEnd/>
          </a:ln>
          <a:effectLst/>
        </p:spPr>
        <p:txBody>
          <a:bodyPr>
            <a:spAutoFit/>
          </a:bodyPr>
          <a:lstStyle/>
          <a:p>
            <a:pPr algn="l">
              <a:spcBef>
                <a:spcPct val="50000"/>
              </a:spcBef>
            </a:pPr>
            <a:r>
              <a:rPr lang="en-US" sz="1800" b="1">
                <a:latin typeface="Arial" charset="0"/>
              </a:rPr>
              <a:t>South Pole</a:t>
            </a:r>
            <a:endParaRPr lang="en-US"/>
          </a:p>
        </p:txBody>
      </p:sp>
      <p:sp>
        <p:nvSpPr>
          <p:cNvPr id="68660" name="Text Box 52"/>
          <p:cNvSpPr txBox="1">
            <a:spLocks noChangeArrowheads="1"/>
          </p:cNvSpPr>
          <p:nvPr/>
        </p:nvSpPr>
        <p:spPr bwMode="auto">
          <a:xfrm>
            <a:off x="7772400" y="5029200"/>
            <a:ext cx="1143000" cy="517525"/>
          </a:xfrm>
          <a:prstGeom prst="rect">
            <a:avLst/>
          </a:prstGeom>
          <a:solidFill>
            <a:schemeClr val="bg1"/>
          </a:solidFill>
          <a:ln w="9525">
            <a:noFill/>
            <a:miter lim="800000"/>
            <a:headEnd/>
            <a:tailEnd/>
          </a:ln>
          <a:effectLst/>
        </p:spPr>
        <p:txBody>
          <a:bodyPr>
            <a:spAutoFit/>
          </a:bodyPr>
          <a:lstStyle/>
          <a:p>
            <a:pPr algn="l"/>
            <a:r>
              <a:rPr lang="en-US" sz="1400" b="1">
                <a:latin typeface="Arial" charset="0"/>
              </a:rPr>
              <a:t>2 Southern stations</a:t>
            </a:r>
          </a:p>
        </p:txBody>
      </p:sp>
      <p:sp>
        <p:nvSpPr>
          <p:cNvPr id="68661" name="Oval 53"/>
          <p:cNvSpPr>
            <a:spLocks noChangeArrowheads="1"/>
          </p:cNvSpPr>
          <p:nvPr/>
        </p:nvSpPr>
        <p:spPr bwMode="auto">
          <a:xfrm>
            <a:off x="2514600" y="3429000"/>
            <a:ext cx="381000" cy="381000"/>
          </a:xfrm>
          <a:prstGeom prst="ellipse">
            <a:avLst/>
          </a:prstGeom>
          <a:noFill/>
          <a:ln w="38100">
            <a:solidFill>
              <a:srgbClr val="FF3300"/>
            </a:solidFill>
            <a:round/>
            <a:headEnd/>
            <a:tailEnd/>
          </a:ln>
          <a:effectLst/>
        </p:spPr>
        <p:txBody>
          <a:bodyPr wrap="none" anchor="ctr"/>
          <a:lstStyle/>
          <a:p>
            <a:endParaRPr lang="en-US"/>
          </a:p>
        </p:txBody>
      </p:sp>
      <p:sp>
        <p:nvSpPr>
          <p:cNvPr id="68662" name="Text Box 54"/>
          <p:cNvSpPr txBox="1">
            <a:spLocks noChangeArrowheads="1"/>
          </p:cNvSpPr>
          <p:nvPr/>
        </p:nvSpPr>
        <p:spPr bwMode="auto">
          <a:xfrm>
            <a:off x="1905000" y="5334000"/>
            <a:ext cx="5257800" cy="457200"/>
          </a:xfrm>
          <a:prstGeom prst="rect">
            <a:avLst/>
          </a:prstGeom>
          <a:solidFill>
            <a:schemeClr val="bg1"/>
          </a:solidFill>
          <a:ln w="9525">
            <a:noFill/>
            <a:miter lim="800000"/>
            <a:headEnd/>
            <a:tailEnd/>
          </a:ln>
          <a:effectLst/>
        </p:spPr>
        <p:txBody>
          <a:bodyPr>
            <a:spAutoFit/>
          </a:bodyPr>
          <a:lstStyle/>
          <a:p>
            <a:pPr>
              <a:spcBef>
                <a:spcPct val="50000"/>
              </a:spcBef>
            </a:pPr>
            <a:r>
              <a:rPr lang="en-US">
                <a:latin typeface="Arial" charset="0"/>
              </a:rPr>
              <a:t>No central bureau for collecting data</a:t>
            </a:r>
            <a:endParaRPr lang="en-US"/>
          </a:p>
        </p:txBody>
      </p:sp>
      <p:sp>
        <p:nvSpPr>
          <p:cNvPr id="68663" name="Text Box 55"/>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3</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050"/>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72707" name="Text Box 2051"/>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72708" name="Line 2052"/>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09" name="Line 2053"/>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10" name="Line 2054"/>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1" name="Line 2055"/>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2" name="Line 2056"/>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3" name="Line 2057"/>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4" name="Line 2058"/>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5" name="Line 2059"/>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6" name="Line 2060"/>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7" name="Line 2061"/>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72718" name="Line 2062"/>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19" name="Line 2063"/>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0" name="Line 2064"/>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1" name="Line 2065"/>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2" name="Line 2066"/>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3" name="Line 2067"/>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4" name="Line 2068"/>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5" name="Line 2069"/>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72726" name="Text Box 2070"/>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2727" name="Text Box 2071"/>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72728" name="Line 2072"/>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72729" name="Line 2073"/>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72730" name="Text Box 2074"/>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pic>
        <p:nvPicPr>
          <p:cNvPr id="72731" name="Picture 2075" descr="E:\Eigene Dateien\Tagungen 2009\AT Summit 2009 Washington DC\Luedecke\Svalbardrepublic_org adventcity-nds-img482.jpeg"/>
          <p:cNvPicPr>
            <a:picLocks noChangeAspect="1" noChangeArrowheads="1"/>
          </p:cNvPicPr>
          <p:nvPr/>
        </p:nvPicPr>
        <p:blipFill>
          <a:blip r:embed="rId2" cstate="print"/>
          <a:srcRect/>
          <a:stretch>
            <a:fillRect/>
          </a:stretch>
        </p:blipFill>
        <p:spPr bwMode="auto">
          <a:xfrm>
            <a:off x="533400" y="1066800"/>
            <a:ext cx="6705600" cy="4275138"/>
          </a:xfrm>
          <a:prstGeom prst="rect">
            <a:avLst/>
          </a:prstGeom>
          <a:noFill/>
        </p:spPr>
      </p:pic>
      <p:sp>
        <p:nvSpPr>
          <p:cNvPr id="72733" name="Text Box 2077"/>
          <p:cNvSpPr txBox="1">
            <a:spLocks noChangeArrowheads="1"/>
          </p:cNvSpPr>
          <p:nvPr/>
        </p:nvSpPr>
        <p:spPr bwMode="auto">
          <a:xfrm>
            <a:off x="6629400" y="2438400"/>
            <a:ext cx="2209800" cy="2900363"/>
          </a:xfrm>
          <a:prstGeom prst="rect">
            <a:avLst/>
          </a:prstGeom>
          <a:solidFill>
            <a:schemeClr val="bg1"/>
          </a:solidFill>
          <a:ln w="9525">
            <a:noFill/>
            <a:miter lim="800000"/>
            <a:headEnd/>
            <a:tailEnd/>
          </a:ln>
          <a:effectLst/>
        </p:spPr>
        <p:txBody>
          <a:bodyPr>
            <a:spAutoFit/>
          </a:bodyPr>
          <a:lstStyle/>
          <a:p>
            <a:r>
              <a:rPr lang="en-US" b="1">
                <a:latin typeface="Arial" charset="0"/>
              </a:rPr>
              <a:t>Coal mining since 1894</a:t>
            </a:r>
          </a:p>
          <a:p>
            <a:pPr algn="l">
              <a:spcBef>
                <a:spcPct val="50000"/>
              </a:spcBef>
            </a:pPr>
            <a:r>
              <a:rPr lang="en-US" sz="1600">
                <a:latin typeface="Arial" charset="0"/>
              </a:rPr>
              <a:t>Advent City (GB)    Longyearbyen  (USA) Hiorthamn (N) Barentsburg (N) Sveagruva (S)</a:t>
            </a:r>
          </a:p>
          <a:p>
            <a:pPr algn="l"/>
            <a:r>
              <a:rPr lang="en-US" sz="1600">
                <a:latin typeface="Arial" charset="0"/>
              </a:rPr>
              <a:t>Ny Ålesund (N)</a:t>
            </a:r>
          </a:p>
          <a:p>
            <a:pPr algn="l"/>
            <a:r>
              <a:rPr lang="en-US" sz="1600">
                <a:latin typeface="Arial" charset="0"/>
              </a:rPr>
              <a:t>Grumantbyen (SU) Pyramiden (SU)</a:t>
            </a:r>
          </a:p>
        </p:txBody>
      </p:sp>
      <p:sp>
        <p:nvSpPr>
          <p:cNvPr id="72734" name="AutoShape 2078"/>
          <p:cNvSpPr>
            <a:spLocks noChangeArrowheads="1"/>
          </p:cNvSpPr>
          <p:nvPr/>
        </p:nvSpPr>
        <p:spPr bwMode="auto">
          <a:xfrm>
            <a:off x="2667000" y="4572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pic>
        <p:nvPicPr>
          <p:cNvPr id="72735" name="Picture 2079" descr="E:\Eigene Dateien\Tagungen 2009\AT Summit 2009 Washington DC\Luedecke\be1dfb5b768638f922c836242ad6cca5.jpeg"/>
          <p:cNvPicPr>
            <a:picLocks noChangeAspect="1" noChangeArrowheads="1"/>
          </p:cNvPicPr>
          <p:nvPr/>
        </p:nvPicPr>
        <p:blipFill>
          <a:blip r:embed="rId3" cstate="print"/>
          <a:srcRect/>
          <a:stretch>
            <a:fillRect/>
          </a:stretch>
        </p:blipFill>
        <p:spPr bwMode="auto">
          <a:xfrm>
            <a:off x="6781800" y="1066800"/>
            <a:ext cx="2057400" cy="1436688"/>
          </a:xfrm>
          <a:prstGeom prst="rect">
            <a:avLst/>
          </a:prstGeom>
          <a:noFill/>
        </p:spPr>
      </p:pic>
      <p:sp>
        <p:nvSpPr>
          <p:cNvPr id="72736" name="Text Box 2080"/>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4</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6" name="Rectangle 38"/>
          <p:cNvSpPr>
            <a:spLocks noChangeArrowheads="1"/>
          </p:cNvSpPr>
          <p:nvPr/>
        </p:nvSpPr>
        <p:spPr bwMode="auto">
          <a:xfrm>
            <a:off x="0" y="990600"/>
            <a:ext cx="9144000" cy="1219200"/>
          </a:xfrm>
          <a:prstGeom prst="rect">
            <a:avLst/>
          </a:prstGeom>
          <a:solidFill>
            <a:schemeClr val="bg1"/>
          </a:solidFill>
          <a:ln w="9525">
            <a:noFill/>
            <a:miter lim="800000"/>
            <a:headEnd/>
            <a:tailEnd/>
          </a:ln>
          <a:effectLst/>
        </p:spPr>
        <p:txBody>
          <a:bodyPr wrap="none" anchor="ctr"/>
          <a:lstStyle/>
          <a:p>
            <a:endParaRPr lang="en-US"/>
          </a:p>
        </p:txBody>
      </p:sp>
      <p:pic>
        <p:nvPicPr>
          <p:cNvPr id="53287" name="Picture 39" descr="E:\Eigene Dateien\SPE karten\01 Antarktiskarte1895m.jpg"/>
          <p:cNvPicPr>
            <a:picLocks noChangeAspect="1" noChangeArrowheads="1"/>
          </p:cNvPicPr>
          <p:nvPr/>
        </p:nvPicPr>
        <p:blipFill>
          <a:blip r:embed="rId2" cstate="print"/>
          <a:srcRect/>
          <a:stretch>
            <a:fillRect/>
          </a:stretch>
        </p:blipFill>
        <p:spPr bwMode="auto">
          <a:xfrm>
            <a:off x="5343525" y="1524000"/>
            <a:ext cx="3800475" cy="3962400"/>
          </a:xfrm>
          <a:prstGeom prst="rect">
            <a:avLst/>
          </a:prstGeom>
          <a:noFill/>
        </p:spPr>
      </p:pic>
      <p:sp>
        <p:nvSpPr>
          <p:cNvPr id="53250"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53251"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53252"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3"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54"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5"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6"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7"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8"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59"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60"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61"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3262"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3"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4"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5"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6"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7"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8"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69"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3270"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3271"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3272"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53273"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53274"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53275" name="AutoShape 27"/>
          <p:cNvSpPr>
            <a:spLocks noChangeArrowheads="1"/>
          </p:cNvSpPr>
          <p:nvPr/>
        </p:nvSpPr>
        <p:spPr bwMode="auto">
          <a:xfrm>
            <a:off x="27432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3277" name="Text Box 29"/>
          <p:cNvSpPr txBox="1">
            <a:spLocks noChangeArrowheads="1"/>
          </p:cNvSpPr>
          <p:nvPr/>
        </p:nvSpPr>
        <p:spPr bwMode="auto">
          <a:xfrm>
            <a:off x="0" y="990600"/>
            <a:ext cx="9144000" cy="914400"/>
          </a:xfrm>
          <a:prstGeom prst="rect">
            <a:avLst/>
          </a:prstGeom>
          <a:solidFill>
            <a:schemeClr val="bg1"/>
          </a:solidFill>
          <a:ln w="9525">
            <a:noFill/>
            <a:miter lim="800000"/>
            <a:headEnd/>
            <a:tailEnd/>
          </a:ln>
          <a:effectLst/>
        </p:spPr>
        <p:txBody>
          <a:bodyPr>
            <a:spAutoFit/>
          </a:bodyPr>
          <a:lstStyle/>
          <a:p>
            <a:r>
              <a:rPr lang="en-US" sz="2700" b="1">
                <a:latin typeface="Arial" charset="0"/>
              </a:rPr>
              <a:t>6</a:t>
            </a:r>
            <a:r>
              <a:rPr lang="en-US" sz="2700" b="1" baseline="30000">
                <a:latin typeface="Arial" charset="0"/>
              </a:rPr>
              <a:t>th</a:t>
            </a:r>
            <a:r>
              <a:rPr lang="en-US" sz="2700" b="1">
                <a:latin typeface="Arial" charset="0"/>
              </a:rPr>
              <a:t> International Geographical Congress </a:t>
            </a:r>
          </a:p>
          <a:p>
            <a:pPr algn="l"/>
            <a:r>
              <a:rPr lang="en-US" sz="2700" b="1">
                <a:latin typeface="Arial" charset="0"/>
              </a:rPr>
              <a:t> 	        in London (1895)</a:t>
            </a:r>
            <a:endParaRPr lang="en-US" b="1"/>
          </a:p>
        </p:txBody>
      </p:sp>
      <p:sp>
        <p:nvSpPr>
          <p:cNvPr id="53279" name="Text Box 31"/>
          <p:cNvSpPr txBox="1">
            <a:spLocks noChangeArrowheads="1"/>
          </p:cNvSpPr>
          <p:nvPr/>
        </p:nvSpPr>
        <p:spPr bwMode="auto">
          <a:xfrm>
            <a:off x="0" y="2057400"/>
            <a:ext cx="5334000" cy="3600450"/>
          </a:xfrm>
          <a:prstGeom prst="rect">
            <a:avLst/>
          </a:prstGeom>
          <a:solidFill>
            <a:schemeClr val="bg1"/>
          </a:solidFill>
          <a:ln w="9525">
            <a:noFill/>
            <a:miter lim="800000"/>
            <a:headEnd/>
            <a:tailEnd/>
          </a:ln>
          <a:effectLst/>
        </p:spPr>
        <p:txBody>
          <a:bodyPr>
            <a:spAutoFit/>
          </a:bodyPr>
          <a:lstStyle/>
          <a:p>
            <a:r>
              <a:rPr lang="en-GB" sz="2300">
                <a:latin typeface="Arial" charset="0"/>
              </a:rPr>
              <a:t>“... </a:t>
            </a:r>
            <a:r>
              <a:rPr lang="en-GB" sz="2300" i="1">
                <a:latin typeface="Arial" charset="0"/>
              </a:rPr>
              <a:t>the exploration of the Antarctic Regions is the greatest piece of geographical exploration still to be undertaken. </a:t>
            </a:r>
          </a:p>
          <a:p>
            <a:r>
              <a:rPr lang="en-GB" sz="2300" i="1">
                <a:latin typeface="Arial" charset="0"/>
              </a:rPr>
              <a:t>...  the Congress recommends that the scientific societies throughout the world should urge, in whatever way seems to them most effective, that this work should be undertaken before the close of the century</a:t>
            </a:r>
            <a:r>
              <a:rPr lang="en-GB" sz="2300">
                <a:latin typeface="Arial" charset="0"/>
              </a:rPr>
              <a:t>.”</a:t>
            </a:r>
            <a:r>
              <a:rPr lang="de-DE" sz="2300" baseline="30000">
                <a:latin typeface="Arial" charset="0"/>
              </a:rPr>
              <a:t>.</a:t>
            </a:r>
            <a:endParaRPr lang="en-US"/>
          </a:p>
        </p:txBody>
      </p:sp>
      <p:sp>
        <p:nvSpPr>
          <p:cNvPr id="53282" name="Rectangle 34"/>
          <p:cNvSpPr>
            <a:spLocks noChangeArrowheads="1"/>
          </p:cNvSpPr>
          <p:nvPr/>
        </p:nvSpPr>
        <p:spPr bwMode="auto">
          <a:xfrm>
            <a:off x="6705600" y="2590800"/>
            <a:ext cx="1300163" cy="396875"/>
          </a:xfrm>
          <a:prstGeom prst="rect">
            <a:avLst/>
          </a:prstGeom>
          <a:noFill/>
          <a:ln w="9525">
            <a:noFill/>
            <a:miter lim="800000"/>
            <a:headEnd/>
            <a:tailEnd/>
          </a:ln>
          <a:effectLst/>
        </p:spPr>
        <p:txBody>
          <a:bodyPr wrap="none">
            <a:spAutoFit/>
          </a:bodyPr>
          <a:lstStyle/>
          <a:p>
            <a:pPr algn="l"/>
            <a:r>
              <a:rPr lang="en-US" sz="2000" b="1" i="1">
                <a:latin typeface="Arial" charset="0"/>
              </a:rPr>
              <a:t>Southern</a:t>
            </a:r>
            <a:endParaRPr lang="en-US">
              <a:latin typeface="Arial" charset="0"/>
            </a:endParaRPr>
          </a:p>
        </p:txBody>
      </p:sp>
      <p:sp>
        <p:nvSpPr>
          <p:cNvPr id="53283" name="Rectangle 35"/>
          <p:cNvSpPr>
            <a:spLocks noChangeArrowheads="1"/>
          </p:cNvSpPr>
          <p:nvPr/>
        </p:nvSpPr>
        <p:spPr bwMode="auto">
          <a:xfrm>
            <a:off x="6705600" y="3092450"/>
            <a:ext cx="1244600" cy="336550"/>
          </a:xfrm>
          <a:prstGeom prst="rect">
            <a:avLst/>
          </a:prstGeom>
          <a:noFill/>
          <a:ln w="9525">
            <a:noFill/>
            <a:miter lim="800000"/>
            <a:headEnd/>
            <a:tailEnd/>
          </a:ln>
          <a:effectLst/>
        </p:spPr>
        <p:txBody>
          <a:bodyPr wrap="none">
            <a:spAutoFit/>
          </a:bodyPr>
          <a:lstStyle/>
          <a:p>
            <a:pPr algn="l"/>
            <a:r>
              <a:rPr lang="en-US" sz="1600" b="1" i="1">
                <a:latin typeface="Arial" charset="0"/>
              </a:rPr>
              <a:t>South Pole</a:t>
            </a:r>
            <a:endParaRPr lang="en-US">
              <a:latin typeface="Arial" charset="0"/>
            </a:endParaRPr>
          </a:p>
        </p:txBody>
      </p:sp>
      <p:sp>
        <p:nvSpPr>
          <p:cNvPr id="53284" name="Rectangle 36"/>
          <p:cNvSpPr>
            <a:spLocks noChangeArrowheads="1"/>
          </p:cNvSpPr>
          <p:nvPr/>
        </p:nvSpPr>
        <p:spPr bwMode="auto">
          <a:xfrm>
            <a:off x="6629400" y="3429000"/>
            <a:ext cx="1382713" cy="396875"/>
          </a:xfrm>
          <a:prstGeom prst="rect">
            <a:avLst/>
          </a:prstGeom>
          <a:noFill/>
          <a:ln w="9525">
            <a:noFill/>
            <a:miter lim="800000"/>
            <a:headEnd/>
            <a:tailEnd/>
          </a:ln>
          <a:effectLst/>
        </p:spPr>
        <p:txBody>
          <a:bodyPr wrap="none">
            <a:spAutoFit/>
          </a:bodyPr>
          <a:lstStyle/>
          <a:p>
            <a:pPr algn="l"/>
            <a:r>
              <a:rPr lang="en-US" sz="2000" b="1" i="1">
                <a:latin typeface="Arial" charset="0"/>
              </a:rPr>
              <a:t>Ice Ocean</a:t>
            </a:r>
            <a:endParaRPr lang="en-US" sz="1800" b="1" i="1">
              <a:latin typeface="Arial" charset="0"/>
            </a:endParaRPr>
          </a:p>
        </p:txBody>
      </p:sp>
      <p:sp>
        <p:nvSpPr>
          <p:cNvPr id="53285" name="Text Box 37"/>
          <p:cNvSpPr txBox="1">
            <a:spLocks noChangeArrowheads="1"/>
          </p:cNvSpPr>
          <p:nvPr/>
        </p:nvSpPr>
        <p:spPr bwMode="auto">
          <a:xfrm>
            <a:off x="5029200" y="5257800"/>
            <a:ext cx="4114800" cy="396875"/>
          </a:xfrm>
          <a:prstGeom prst="rect">
            <a:avLst/>
          </a:prstGeom>
          <a:solidFill>
            <a:schemeClr val="bg1"/>
          </a:solidFill>
          <a:ln w="9525">
            <a:noFill/>
            <a:miter lim="800000"/>
            <a:headEnd/>
            <a:tailEnd/>
          </a:ln>
          <a:effectLst/>
        </p:spPr>
        <p:txBody>
          <a:bodyPr>
            <a:spAutoFit/>
          </a:bodyPr>
          <a:lstStyle/>
          <a:p>
            <a:r>
              <a:rPr lang="en-US" sz="2000">
                <a:latin typeface="Arial" charset="0"/>
              </a:rPr>
              <a:t>    German south-polar map (1895)</a:t>
            </a:r>
            <a:endParaRPr lang="en-US"/>
          </a:p>
        </p:txBody>
      </p:sp>
      <p:sp>
        <p:nvSpPr>
          <p:cNvPr id="53288" name="Text Box 40"/>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5</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65" name="Rectangle 33"/>
          <p:cNvSpPr>
            <a:spLocks noChangeArrowheads="1"/>
          </p:cNvSpPr>
          <p:nvPr/>
        </p:nvSpPr>
        <p:spPr bwMode="auto">
          <a:xfrm>
            <a:off x="228600" y="1066800"/>
            <a:ext cx="8686800" cy="434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9634"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69635" name="Text Box 3"/>
          <p:cNvSpPr txBox="1">
            <a:spLocks noChangeArrowheads="1"/>
          </p:cNvSpPr>
          <p:nvPr/>
        </p:nvSpPr>
        <p:spPr bwMode="auto">
          <a:xfrm>
            <a:off x="0" y="643255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69636"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37"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38"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39"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0"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1"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2"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3"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4"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5"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69646"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47"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48"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49"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50"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51"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52"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53"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69654"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69655"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69656" name="Line 24"/>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69657" name="Line 25"/>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69658" name="Text Box 26"/>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pic>
        <p:nvPicPr>
          <p:cNvPr id="69659" name="Picture 27" descr="E:\Eigene Dateien\Tagungen 2009\AT Summit 2009 Washington DC\Luedecke\BELGICA_2 ACT1903S24ROUTEJANFEB.jpg"/>
          <p:cNvPicPr>
            <a:picLocks noChangeAspect="1" noChangeArrowheads="1"/>
          </p:cNvPicPr>
          <p:nvPr/>
        </p:nvPicPr>
        <p:blipFill>
          <a:blip r:embed="rId2" cstate="print"/>
          <a:srcRect/>
          <a:stretch>
            <a:fillRect/>
          </a:stretch>
        </p:blipFill>
        <p:spPr bwMode="auto">
          <a:xfrm>
            <a:off x="3581400" y="1219200"/>
            <a:ext cx="5334000" cy="3952875"/>
          </a:xfrm>
          <a:prstGeom prst="rect">
            <a:avLst/>
          </a:prstGeom>
          <a:noFill/>
        </p:spPr>
      </p:pic>
      <p:sp>
        <p:nvSpPr>
          <p:cNvPr id="69660" name="Text Box 28"/>
          <p:cNvSpPr txBox="1">
            <a:spLocks noChangeArrowheads="1"/>
          </p:cNvSpPr>
          <p:nvPr/>
        </p:nvSpPr>
        <p:spPr bwMode="auto">
          <a:xfrm>
            <a:off x="381000" y="1219200"/>
            <a:ext cx="3276600" cy="1735138"/>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“Belgica” expedition</a:t>
            </a:r>
          </a:p>
          <a:p>
            <a:pPr algn="l"/>
            <a:r>
              <a:rPr lang="en-US" b="1">
                <a:latin typeface="Arial" charset="0"/>
              </a:rPr>
              <a:t>  (1897-1899)</a:t>
            </a:r>
            <a:endParaRPr lang="en-US">
              <a:latin typeface="Arial" charset="0"/>
            </a:endParaRPr>
          </a:p>
          <a:p>
            <a:pPr algn="l">
              <a:spcBef>
                <a:spcPct val="50000"/>
              </a:spcBef>
              <a:buFontTx/>
              <a:buChar char="•"/>
            </a:pPr>
            <a:r>
              <a:rPr lang="en-US">
                <a:latin typeface="Arial" charset="0"/>
              </a:rPr>
              <a:t>  International crew</a:t>
            </a:r>
          </a:p>
          <a:p>
            <a:pPr algn="l">
              <a:buFontTx/>
              <a:buChar char="•"/>
            </a:pPr>
            <a:r>
              <a:rPr lang="en-US">
                <a:latin typeface="Arial" charset="0"/>
              </a:rPr>
              <a:t>  1</a:t>
            </a:r>
            <a:r>
              <a:rPr lang="en-US" baseline="30000">
                <a:latin typeface="Arial" charset="0"/>
              </a:rPr>
              <a:t>st</a:t>
            </a:r>
            <a:r>
              <a:rPr lang="en-US">
                <a:latin typeface="Arial" charset="0"/>
              </a:rPr>
              <a:t> overwintering</a:t>
            </a:r>
            <a:endParaRPr lang="en-US"/>
          </a:p>
        </p:txBody>
      </p:sp>
      <p:sp>
        <p:nvSpPr>
          <p:cNvPr id="69661" name="AutoShape 29"/>
          <p:cNvSpPr>
            <a:spLocks noChangeArrowheads="1"/>
          </p:cNvSpPr>
          <p:nvPr/>
        </p:nvSpPr>
        <p:spPr bwMode="auto">
          <a:xfrm>
            <a:off x="1447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69663" name="Line 31"/>
          <p:cNvSpPr>
            <a:spLocks noChangeShapeType="1"/>
          </p:cNvSpPr>
          <p:nvPr/>
        </p:nvSpPr>
        <p:spPr bwMode="auto">
          <a:xfrm flipH="1">
            <a:off x="1371600" y="6400800"/>
            <a:ext cx="457200" cy="0"/>
          </a:xfrm>
          <a:prstGeom prst="line">
            <a:avLst/>
          </a:prstGeom>
          <a:noFill/>
          <a:ln w="38100">
            <a:solidFill>
              <a:srgbClr val="FF3300"/>
            </a:solidFill>
            <a:round/>
            <a:headEnd/>
            <a:tailEnd/>
          </a:ln>
          <a:effectLst/>
        </p:spPr>
        <p:txBody>
          <a:bodyPr wrap="none" anchor="ctr"/>
          <a:lstStyle/>
          <a:p>
            <a:endParaRPr lang="en-US"/>
          </a:p>
        </p:txBody>
      </p:sp>
      <p:pic>
        <p:nvPicPr>
          <p:cNvPr id="69664" name="Picture 32" descr="E:\Eigene Dateien\Tagungen 2009\AT Summit 2009 Washington DC\Luedecke\AntarcticBelgicaMoonlightWeb.jpeg"/>
          <p:cNvPicPr>
            <a:picLocks noChangeAspect="1" noChangeArrowheads="1"/>
          </p:cNvPicPr>
          <p:nvPr/>
        </p:nvPicPr>
        <p:blipFill>
          <a:blip r:embed="rId3" cstate="print"/>
          <a:srcRect/>
          <a:stretch>
            <a:fillRect/>
          </a:stretch>
        </p:blipFill>
        <p:spPr bwMode="auto">
          <a:xfrm>
            <a:off x="685800" y="3124200"/>
            <a:ext cx="2457450" cy="1857375"/>
          </a:xfrm>
          <a:prstGeom prst="rect">
            <a:avLst/>
          </a:prstGeom>
          <a:noFill/>
        </p:spPr>
      </p:pic>
      <p:sp>
        <p:nvSpPr>
          <p:cNvPr id="69666" name="Text Box 34"/>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6</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026"/>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54275" name="Text Box 1027"/>
          <p:cNvSpPr txBox="1">
            <a:spLocks noChangeArrowheads="1"/>
          </p:cNvSpPr>
          <p:nvPr/>
        </p:nvSpPr>
        <p:spPr bwMode="auto">
          <a:xfrm>
            <a:off x="0" y="643255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54276" name="Line 1028"/>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77" name="Line 1029"/>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78" name="Line 1030"/>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79" name="Line 1031"/>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0" name="Line 1032"/>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1" name="Line 1033"/>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2" name="Line 1034"/>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3" name="Line 1035"/>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4" name="Line 1036"/>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5" name="Line 1037"/>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54286" name="Line 1038"/>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87" name="Line 1039"/>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88" name="Line 1040"/>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89" name="Line 1041"/>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90" name="Line 1042"/>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91" name="Line 1043"/>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92" name="Line 1044"/>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93" name="Line 1045"/>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54294" name="Text Box 1046"/>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4295" name="Text Box 1047"/>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54296" name="Line 1048"/>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54297" name="Line 1049"/>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54298" name="Text Box 1050"/>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pic>
        <p:nvPicPr>
          <p:cNvPr id="54300" name="Picture 1052" descr="E:\Eigene Dateien\Tagungen 2009\AT Summit 2009 Washington DC\Luedecke\Markham division of ANT_m.jpg"/>
          <p:cNvPicPr>
            <a:picLocks noChangeAspect="1" noChangeArrowheads="1"/>
          </p:cNvPicPr>
          <p:nvPr/>
        </p:nvPicPr>
        <p:blipFill>
          <a:blip r:embed="rId2" cstate="print"/>
          <a:srcRect/>
          <a:stretch>
            <a:fillRect/>
          </a:stretch>
        </p:blipFill>
        <p:spPr bwMode="auto">
          <a:xfrm>
            <a:off x="4572000" y="1219200"/>
            <a:ext cx="4572000" cy="4264025"/>
          </a:xfrm>
          <a:prstGeom prst="rect">
            <a:avLst/>
          </a:prstGeom>
          <a:noFill/>
        </p:spPr>
      </p:pic>
      <p:sp>
        <p:nvSpPr>
          <p:cNvPr id="54305" name="Text Box 1057"/>
          <p:cNvSpPr txBox="1">
            <a:spLocks noChangeArrowheads="1"/>
          </p:cNvSpPr>
          <p:nvPr/>
        </p:nvSpPr>
        <p:spPr bwMode="auto">
          <a:xfrm>
            <a:off x="4572000" y="5410200"/>
            <a:ext cx="4572000" cy="396875"/>
          </a:xfrm>
          <a:prstGeom prst="rect">
            <a:avLst/>
          </a:prstGeom>
          <a:solidFill>
            <a:schemeClr val="bg1"/>
          </a:solidFill>
          <a:ln w="9525">
            <a:noFill/>
            <a:miter lim="800000"/>
            <a:headEnd/>
            <a:tailEnd/>
          </a:ln>
          <a:effectLst/>
        </p:spPr>
        <p:txBody>
          <a:bodyPr>
            <a:spAutoFit/>
          </a:bodyPr>
          <a:lstStyle/>
          <a:p>
            <a:r>
              <a:rPr lang="en-US" sz="2000" b="1">
                <a:latin typeface="Arial" charset="0"/>
              </a:rPr>
              <a:t>Division of working areas (1899)</a:t>
            </a:r>
            <a:endParaRPr lang="en-US" sz="2000">
              <a:latin typeface="Arial" charset="0"/>
            </a:endParaRPr>
          </a:p>
        </p:txBody>
      </p:sp>
      <p:sp>
        <p:nvSpPr>
          <p:cNvPr id="54306" name="Line 1058"/>
          <p:cNvSpPr>
            <a:spLocks noChangeShapeType="1"/>
          </p:cNvSpPr>
          <p:nvPr/>
        </p:nvSpPr>
        <p:spPr bwMode="auto">
          <a:xfrm flipV="1">
            <a:off x="5334000" y="1981200"/>
            <a:ext cx="0" cy="1752600"/>
          </a:xfrm>
          <a:prstGeom prst="line">
            <a:avLst/>
          </a:prstGeom>
          <a:noFill/>
          <a:ln w="28575">
            <a:solidFill>
              <a:srgbClr val="FF3300"/>
            </a:solidFill>
            <a:round/>
            <a:headEnd/>
            <a:tailEnd/>
          </a:ln>
          <a:effectLst/>
        </p:spPr>
        <p:txBody>
          <a:bodyPr wrap="none" anchor="ctr"/>
          <a:lstStyle/>
          <a:p>
            <a:endParaRPr lang="en-US"/>
          </a:p>
        </p:txBody>
      </p:sp>
      <p:sp>
        <p:nvSpPr>
          <p:cNvPr id="54307" name="Line 1059"/>
          <p:cNvSpPr>
            <a:spLocks noChangeShapeType="1"/>
          </p:cNvSpPr>
          <p:nvPr/>
        </p:nvSpPr>
        <p:spPr bwMode="auto">
          <a:xfrm>
            <a:off x="5334000" y="1981200"/>
            <a:ext cx="3505200" cy="0"/>
          </a:xfrm>
          <a:prstGeom prst="line">
            <a:avLst/>
          </a:prstGeom>
          <a:noFill/>
          <a:ln w="28575">
            <a:solidFill>
              <a:srgbClr val="FF3300"/>
            </a:solidFill>
            <a:round/>
            <a:headEnd/>
            <a:tailEnd/>
          </a:ln>
          <a:effectLst/>
        </p:spPr>
        <p:txBody>
          <a:bodyPr wrap="none" anchor="ctr"/>
          <a:lstStyle/>
          <a:p>
            <a:endParaRPr lang="en-US"/>
          </a:p>
        </p:txBody>
      </p:sp>
      <p:sp>
        <p:nvSpPr>
          <p:cNvPr id="54308" name="Line 1060"/>
          <p:cNvSpPr>
            <a:spLocks noChangeShapeType="1"/>
          </p:cNvSpPr>
          <p:nvPr/>
        </p:nvSpPr>
        <p:spPr bwMode="auto">
          <a:xfrm>
            <a:off x="8839200" y="1981200"/>
            <a:ext cx="0" cy="1752600"/>
          </a:xfrm>
          <a:prstGeom prst="line">
            <a:avLst/>
          </a:prstGeom>
          <a:noFill/>
          <a:ln w="28575">
            <a:solidFill>
              <a:srgbClr val="FF3300"/>
            </a:solidFill>
            <a:round/>
            <a:headEnd/>
            <a:tailEnd/>
          </a:ln>
          <a:effectLst/>
        </p:spPr>
        <p:txBody>
          <a:bodyPr wrap="none" anchor="ctr"/>
          <a:lstStyle/>
          <a:p>
            <a:endParaRPr lang="en-US"/>
          </a:p>
        </p:txBody>
      </p:sp>
      <p:sp>
        <p:nvSpPr>
          <p:cNvPr id="54311" name="Line 1063"/>
          <p:cNvSpPr>
            <a:spLocks noChangeShapeType="1"/>
          </p:cNvSpPr>
          <p:nvPr/>
        </p:nvSpPr>
        <p:spPr bwMode="auto">
          <a:xfrm>
            <a:off x="5334000" y="3733800"/>
            <a:ext cx="0" cy="1600200"/>
          </a:xfrm>
          <a:prstGeom prst="line">
            <a:avLst/>
          </a:prstGeom>
          <a:noFill/>
          <a:ln w="38100">
            <a:solidFill>
              <a:schemeClr val="accent2"/>
            </a:solidFill>
            <a:round/>
            <a:headEnd/>
            <a:tailEnd/>
          </a:ln>
          <a:effectLst/>
        </p:spPr>
        <p:txBody>
          <a:bodyPr wrap="none" anchor="ctr"/>
          <a:lstStyle/>
          <a:p>
            <a:endParaRPr lang="en-US"/>
          </a:p>
        </p:txBody>
      </p:sp>
      <p:sp>
        <p:nvSpPr>
          <p:cNvPr id="54313" name="Line 1065"/>
          <p:cNvSpPr>
            <a:spLocks noChangeShapeType="1"/>
          </p:cNvSpPr>
          <p:nvPr/>
        </p:nvSpPr>
        <p:spPr bwMode="auto">
          <a:xfrm flipV="1">
            <a:off x="5334000" y="5334000"/>
            <a:ext cx="3505200" cy="0"/>
          </a:xfrm>
          <a:prstGeom prst="line">
            <a:avLst/>
          </a:prstGeom>
          <a:noFill/>
          <a:ln w="38100">
            <a:solidFill>
              <a:schemeClr val="accent2"/>
            </a:solidFill>
            <a:round/>
            <a:headEnd/>
            <a:tailEnd/>
          </a:ln>
          <a:effectLst/>
        </p:spPr>
        <p:txBody>
          <a:bodyPr wrap="none" anchor="ctr"/>
          <a:lstStyle/>
          <a:p>
            <a:endParaRPr lang="en-US"/>
          </a:p>
        </p:txBody>
      </p:sp>
      <p:sp>
        <p:nvSpPr>
          <p:cNvPr id="54314" name="Line 1066"/>
          <p:cNvSpPr>
            <a:spLocks noChangeShapeType="1"/>
          </p:cNvSpPr>
          <p:nvPr/>
        </p:nvSpPr>
        <p:spPr bwMode="auto">
          <a:xfrm>
            <a:off x="9144000" y="3657600"/>
            <a:ext cx="0" cy="1600200"/>
          </a:xfrm>
          <a:prstGeom prst="line">
            <a:avLst/>
          </a:prstGeom>
          <a:noFill/>
          <a:ln w="9525">
            <a:solidFill>
              <a:schemeClr val="tx1"/>
            </a:solidFill>
            <a:round/>
            <a:headEnd/>
            <a:tailEnd/>
          </a:ln>
          <a:effectLst/>
        </p:spPr>
        <p:txBody>
          <a:bodyPr wrap="none" anchor="ctr"/>
          <a:lstStyle/>
          <a:p>
            <a:endParaRPr lang="en-US"/>
          </a:p>
        </p:txBody>
      </p:sp>
      <p:sp>
        <p:nvSpPr>
          <p:cNvPr id="54316" name="Line 1068"/>
          <p:cNvSpPr>
            <a:spLocks noChangeShapeType="1"/>
          </p:cNvSpPr>
          <p:nvPr/>
        </p:nvSpPr>
        <p:spPr bwMode="auto">
          <a:xfrm>
            <a:off x="8839200" y="3733800"/>
            <a:ext cx="0" cy="1600200"/>
          </a:xfrm>
          <a:prstGeom prst="line">
            <a:avLst/>
          </a:prstGeom>
          <a:noFill/>
          <a:ln w="38100">
            <a:solidFill>
              <a:schemeClr val="accent2"/>
            </a:solidFill>
            <a:round/>
            <a:headEnd/>
            <a:tailEnd/>
          </a:ln>
          <a:effectLst/>
        </p:spPr>
        <p:txBody>
          <a:bodyPr wrap="none" anchor="ctr"/>
          <a:lstStyle/>
          <a:p>
            <a:endParaRPr lang="en-US"/>
          </a:p>
        </p:txBody>
      </p:sp>
      <p:sp>
        <p:nvSpPr>
          <p:cNvPr id="54317" name="AutoShape 1069"/>
          <p:cNvSpPr>
            <a:spLocks noChangeArrowheads="1"/>
          </p:cNvSpPr>
          <p:nvPr/>
        </p:nvSpPr>
        <p:spPr bwMode="auto">
          <a:xfrm>
            <a:off x="3581400" y="64008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54318" name="Rectangle 1070"/>
          <p:cNvSpPr>
            <a:spLocks noChangeArrowheads="1"/>
          </p:cNvSpPr>
          <p:nvPr/>
        </p:nvSpPr>
        <p:spPr bwMode="auto">
          <a:xfrm>
            <a:off x="0" y="1219200"/>
            <a:ext cx="4572000" cy="822325"/>
          </a:xfrm>
          <a:prstGeom prst="rect">
            <a:avLst/>
          </a:prstGeom>
          <a:solidFill>
            <a:schemeClr val="bg1"/>
          </a:solidFill>
          <a:ln w="9525">
            <a:noFill/>
            <a:miter lim="800000"/>
            <a:headEnd/>
            <a:tailEnd/>
          </a:ln>
          <a:effectLst/>
        </p:spPr>
        <p:txBody>
          <a:bodyPr>
            <a:spAutoFit/>
          </a:bodyPr>
          <a:lstStyle/>
          <a:p>
            <a:pPr algn="l"/>
            <a:r>
              <a:rPr lang="en-US" b="1">
                <a:latin typeface="Arial" charset="0"/>
              </a:rPr>
              <a:t> 7</a:t>
            </a:r>
            <a:r>
              <a:rPr lang="en-US" b="1" baseline="30000">
                <a:latin typeface="Arial" charset="0"/>
              </a:rPr>
              <a:t>th</a:t>
            </a:r>
            <a:r>
              <a:rPr lang="en-US" b="1">
                <a:latin typeface="Arial" charset="0"/>
              </a:rPr>
              <a:t> International Geographical</a:t>
            </a:r>
          </a:p>
          <a:p>
            <a:pPr algn="l"/>
            <a:r>
              <a:rPr lang="en-US" b="1">
                <a:latin typeface="Arial" charset="0"/>
              </a:rPr>
              <a:t>      Congress in Berlin (1899)</a:t>
            </a:r>
            <a:endParaRPr lang="en-US" sz="2800" b="1">
              <a:latin typeface="Arial" charset="0"/>
            </a:endParaRPr>
          </a:p>
        </p:txBody>
      </p:sp>
      <p:sp>
        <p:nvSpPr>
          <p:cNvPr id="54310" name="Text Box 1062"/>
          <p:cNvSpPr txBox="1">
            <a:spLocks noChangeArrowheads="1"/>
          </p:cNvSpPr>
          <p:nvPr/>
        </p:nvSpPr>
        <p:spPr bwMode="auto">
          <a:xfrm>
            <a:off x="4800600" y="4876800"/>
            <a:ext cx="1219200" cy="396875"/>
          </a:xfrm>
          <a:prstGeom prst="rect">
            <a:avLst/>
          </a:prstGeom>
          <a:solidFill>
            <a:schemeClr val="bg1"/>
          </a:solidFill>
          <a:ln w="9525">
            <a:noFill/>
            <a:miter lim="800000"/>
            <a:headEnd/>
            <a:tailEnd/>
          </a:ln>
          <a:effectLst/>
        </p:spPr>
        <p:txBody>
          <a:bodyPr>
            <a:spAutoFit/>
          </a:bodyPr>
          <a:lstStyle/>
          <a:p>
            <a:pPr algn="l">
              <a:spcBef>
                <a:spcPct val="50000"/>
              </a:spcBef>
            </a:pPr>
            <a:r>
              <a:rPr lang="en-US" sz="2000" b="1">
                <a:solidFill>
                  <a:schemeClr val="accent2"/>
                </a:solidFill>
                <a:latin typeface="Arial" charset="0"/>
              </a:rPr>
              <a:t>German</a:t>
            </a:r>
            <a:endParaRPr lang="en-US"/>
          </a:p>
        </p:txBody>
      </p:sp>
      <p:sp>
        <p:nvSpPr>
          <p:cNvPr id="54309" name="Text Box 1061"/>
          <p:cNvSpPr txBox="1">
            <a:spLocks noChangeArrowheads="1"/>
          </p:cNvSpPr>
          <p:nvPr/>
        </p:nvSpPr>
        <p:spPr bwMode="auto">
          <a:xfrm>
            <a:off x="4800600" y="2133600"/>
            <a:ext cx="1066800" cy="396875"/>
          </a:xfrm>
          <a:prstGeom prst="rect">
            <a:avLst/>
          </a:prstGeom>
          <a:solidFill>
            <a:schemeClr val="bg1"/>
          </a:solidFill>
          <a:ln w="9525">
            <a:noFill/>
            <a:miter lim="800000"/>
            <a:headEnd/>
            <a:tailEnd/>
          </a:ln>
          <a:effectLst/>
        </p:spPr>
        <p:txBody>
          <a:bodyPr>
            <a:spAutoFit/>
          </a:bodyPr>
          <a:lstStyle/>
          <a:p>
            <a:pPr algn="l">
              <a:spcBef>
                <a:spcPct val="50000"/>
              </a:spcBef>
            </a:pPr>
            <a:r>
              <a:rPr lang="en-US" sz="2000" b="1">
                <a:solidFill>
                  <a:srgbClr val="FF3300"/>
                </a:solidFill>
                <a:latin typeface="Arial" charset="0"/>
              </a:rPr>
              <a:t>British</a:t>
            </a:r>
            <a:endParaRPr lang="en-US"/>
          </a:p>
        </p:txBody>
      </p:sp>
      <p:sp>
        <p:nvSpPr>
          <p:cNvPr id="54321" name="Text Box 1073"/>
          <p:cNvSpPr txBox="1">
            <a:spLocks noChangeArrowheads="1"/>
          </p:cNvSpPr>
          <p:nvPr/>
        </p:nvSpPr>
        <p:spPr bwMode="auto">
          <a:xfrm>
            <a:off x="228600" y="3886200"/>
            <a:ext cx="4114800" cy="1357313"/>
          </a:xfrm>
          <a:prstGeom prst="rect">
            <a:avLst/>
          </a:prstGeom>
          <a:solidFill>
            <a:schemeClr val="bg1"/>
          </a:solidFill>
          <a:ln w="9525">
            <a:noFill/>
            <a:miter lim="800000"/>
            <a:headEnd/>
            <a:tailEnd/>
          </a:ln>
          <a:effectLst/>
        </p:spPr>
        <p:txBody>
          <a:bodyPr>
            <a:spAutoFit/>
          </a:bodyPr>
          <a:lstStyle/>
          <a:p>
            <a:pPr algn="l">
              <a:spcBef>
                <a:spcPct val="50000"/>
              </a:spcBef>
            </a:pPr>
            <a:r>
              <a:rPr lang="en-US" sz="2800" b="1">
                <a:solidFill>
                  <a:srgbClr val="FF3300"/>
                </a:solidFill>
                <a:latin typeface="Arial" charset="0"/>
              </a:rPr>
              <a:t>Agreement</a:t>
            </a:r>
            <a:endParaRPr lang="en-US" sz="2800" b="1">
              <a:latin typeface="Arial" charset="0"/>
            </a:endParaRPr>
          </a:p>
          <a:p>
            <a:pPr algn="l">
              <a:spcBef>
                <a:spcPct val="50000"/>
              </a:spcBef>
            </a:pPr>
            <a:r>
              <a:rPr lang="en-US" sz="2200" b="1">
                <a:latin typeface="Arial" charset="0"/>
              </a:rPr>
              <a:t>International Meteorological and Magnetic Cooperation</a:t>
            </a:r>
            <a:r>
              <a:rPr lang="en-US"/>
              <a:t> </a:t>
            </a:r>
          </a:p>
        </p:txBody>
      </p:sp>
      <p:pic>
        <p:nvPicPr>
          <p:cNvPr id="54323" name="Picture 1075" descr="E:\Eigene Dateien\Tagungen 2009\AT Summit 2009 Washington DC\Luedecke\Int Geogr Kongress 1899 Briefkopf.JPG"/>
          <p:cNvPicPr>
            <a:picLocks noChangeAspect="1" noChangeArrowheads="1"/>
          </p:cNvPicPr>
          <p:nvPr/>
        </p:nvPicPr>
        <p:blipFill>
          <a:blip r:embed="rId3" cstate="print"/>
          <a:srcRect/>
          <a:stretch>
            <a:fillRect/>
          </a:stretch>
        </p:blipFill>
        <p:spPr bwMode="auto">
          <a:xfrm>
            <a:off x="228600" y="2514600"/>
            <a:ext cx="4114800" cy="1376363"/>
          </a:xfrm>
          <a:prstGeom prst="rect">
            <a:avLst/>
          </a:prstGeom>
          <a:noFill/>
        </p:spPr>
      </p:pic>
      <p:sp>
        <p:nvSpPr>
          <p:cNvPr id="54325" name="Text Box 1077"/>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7</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kumente und Einstellungen\CL\Eigene Dateien\ATS Luedecke\MAp ANT expeditions 1902_03.jpg"/>
          <p:cNvPicPr>
            <a:picLocks noChangeAspect="1" noChangeArrowheads="1"/>
          </p:cNvPicPr>
          <p:nvPr/>
        </p:nvPicPr>
        <p:blipFill>
          <a:blip r:embed="rId2" cstate="print"/>
          <a:srcRect/>
          <a:stretch>
            <a:fillRect/>
          </a:stretch>
        </p:blipFill>
        <p:spPr bwMode="auto">
          <a:xfrm>
            <a:off x="0" y="884238"/>
            <a:ext cx="9144000" cy="5973762"/>
          </a:xfrm>
          <a:prstGeom prst="rect">
            <a:avLst/>
          </a:prstGeom>
          <a:noFill/>
        </p:spPr>
      </p:pic>
      <p:sp>
        <p:nvSpPr>
          <p:cNvPr id="8195" name="Text Box 3"/>
          <p:cNvSpPr txBox="1">
            <a:spLocks noChangeArrowheads="1"/>
          </p:cNvSpPr>
          <p:nvPr/>
        </p:nvSpPr>
        <p:spPr bwMode="auto">
          <a:xfrm>
            <a:off x="0" y="0"/>
            <a:ext cx="9144000" cy="946150"/>
          </a:xfrm>
          <a:prstGeom prst="rect">
            <a:avLst/>
          </a:prstGeom>
          <a:solidFill>
            <a:schemeClr val="bg1"/>
          </a:solidFill>
          <a:ln w="9525">
            <a:noFill/>
            <a:miter lim="800000"/>
            <a:headEnd/>
            <a:tailEnd/>
          </a:ln>
          <a:effectLst/>
        </p:spPr>
        <p:txBody>
          <a:bodyPr>
            <a:spAutoFit/>
          </a:bodyPr>
          <a:lstStyle/>
          <a:p>
            <a:pPr>
              <a:spcBef>
                <a:spcPct val="50000"/>
              </a:spcBef>
            </a:pPr>
            <a:r>
              <a:rPr lang="en-US" sz="2800" b="1">
                <a:latin typeface="Arial" charset="0"/>
              </a:rPr>
              <a:t>Four expeditions of the International Co-operation (1901-1904)</a:t>
            </a:r>
            <a:endParaRPr lang="en-US"/>
          </a:p>
        </p:txBody>
      </p:sp>
      <p:sp>
        <p:nvSpPr>
          <p:cNvPr id="8196" name="Text Box 4"/>
          <p:cNvSpPr txBox="1">
            <a:spLocks noChangeArrowheads="1"/>
          </p:cNvSpPr>
          <p:nvPr/>
        </p:nvSpPr>
        <p:spPr bwMode="auto">
          <a:xfrm>
            <a:off x="7620000" y="3032125"/>
            <a:ext cx="13716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Drygalski</a:t>
            </a:r>
            <a:endParaRPr lang="en-US" sz="2000" b="1"/>
          </a:p>
        </p:txBody>
      </p:sp>
      <p:sp>
        <p:nvSpPr>
          <p:cNvPr id="8197" name="Text Box 5"/>
          <p:cNvSpPr txBox="1">
            <a:spLocks noChangeArrowheads="1"/>
          </p:cNvSpPr>
          <p:nvPr/>
        </p:nvSpPr>
        <p:spPr bwMode="auto">
          <a:xfrm>
            <a:off x="4572000" y="6019800"/>
            <a:ext cx="8382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Scott</a:t>
            </a:r>
            <a:endParaRPr lang="en-US" sz="2000" b="1"/>
          </a:p>
        </p:txBody>
      </p:sp>
      <p:sp>
        <p:nvSpPr>
          <p:cNvPr id="8198" name="Text Box 6"/>
          <p:cNvSpPr txBox="1">
            <a:spLocks noChangeArrowheads="1"/>
          </p:cNvSpPr>
          <p:nvPr/>
        </p:nvSpPr>
        <p:spPr bwMode="auto">
          <a:xfrm>
            <a:off x="3886200" y="1295400"/>
            <a:ext cx="9144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Bruce</a:t>
            </a:r>
            <a:endParaRPr lang="en-US" sz="2000" b="1"/>
          </a:p>
        </p:txBody>
      </p:sp>
      <p:sp>
        <p:nvSpPr>
          <p:cNvPr id="8199" name="Text Box 7"/>
          <p:cNvSpPr txBox="1">
            <a:spLocks noChangeArrowheads="1"/>
          </p:cNvSpPr>
          <p:nvPr/>
        </p:nvSpPr>
        <p:spPr bwMode="auto">
          <a:xfrm>
            <a:off x="533400" y="2514600"/>
            <a:ext cx="1828800" cy="396875"/>
          </a:xfrm>
          <a:prstGeom prst="rect">
            <a:avLst/>
          </a:prstGeom>
          <a:solidFill>
            <a:schemeClr val="bg1"/>
          </a:solidFill>
          <a:ln w="9525">
            <a:noFill/>
            <a:miter lim="800000"/>
            <a:headEnd/>
            <a:tailEnd/>
          </a:ln>
          <a:effectLst/>
        </p:spPr>
        <p:txBody>
          <a:bodyPr>
            <a:spAutoFit/>
          </a:bodyPr>
          <a:lstStyle/>
          <a:p>
            <a:pPr>
              <a:spcBef>
                <a:spcPct val="50000"/>
              </a:spcBef>
            </a:pPr>
            <a:r>
              <a:rPr lang="en-US" sz="2000" b="1">
                <a:latin typeface="Arial" charset="0"/>
              </a:rPr>
              <a:t>Nordenskjöld</a:t>
            </a:r>
            <a:endParaRPr lang="en-US" sz="2000" b="1"/>
          </a:p>
        </p:txBody>
      </p:sp>
      <p:sp>
        <p:nvSpPr>
          <p:cNvPr id="8200" name="Text Box 8"/>
          <p:cNvSpPr txBox="1">
            <a:spLocks noChangeArrowheads="1"/>
          </p:cNvSpPr>
          <p:nvPr/>
        </p:nvSpPr>
        <p:spPr bwMode="auto">
          <a:xfrm>
            <a:off x="228600" y="4800600"/>
            <a:ext cx="1676400" cy="822325"/>
          </a:xfrm>
          <a:prstGeom prst="rect">
            <a:avLst/>
          </a:prstGeom>
          <a:solidFill>
            <a:schemeClr val="bg1"/>
          </a:solidFill>
          <a:ln w="9525">
            <a:noFill/>
            <a:miter lim="800000"/>
            <a:headEnd/>
            <a:tailEnd/>
          </a:ln>
          <a:effectLst/>
        </p:spPr>
        <p:txBody>
          <a:bodyPr>
            <a:spAutoFit/>
          </a:bodyPr>
          <a:lstStyle/>
          <a:p>
            <a:pPr algn="l">
              <a:spcBef>
                <a:spcPct val="50000"/>
              </a:spcBef>
            </a:pPr>
            <a:r>
              <a:rPr lang="en-US" b="1">
                <a:latin typeface="Arial" charset="0"/>
              </a:rPr>
              <a:t>Southerly Ice Ocean</a:t>
            </a:r>
            <a:endParaRPr lang="en-US"/>
          </a:p>
        </p:txBody>
      </p:sp>
      <p:sp>
        <p:nvSpPr>
          <p:cNvPr id="8201" name="Line 9"/>
          <p:cNvSpPr>
            <a:spLocks noChangeShapeType="1"/>
          </p:cNvSpPr>
          <p:nvPr/>
        </p:nvSpPr>
        <p:spPr bwMode="auto">
          <a:xfrm flipH="1">
            <a:off x="1905000" y="3276600"/>
            <a:ext cx="2514600" cy="1828800"/>
          </a:xfrm>
          <a:prstGeom prst="line">
            <a:avLst/>
          </a:prstGeom>
          <a:noFill/>
          <a:ln w="38100">
            <a:solidFill>
              <a:srgbClr val="FF3300"/>
            </a:solidFill>
            <a:round/>
            <a:headEnd type="triangle" w="med" len="med"/>
            <a:tailEnd/>
          </a:ln>
          <a:effectLst/>
        </p:spPr>
        <p:txBody>
          <a:bodyPr wrap="none" anchor="ctr"/>
          <a:lstStyle/>
          <a:p>
            <a:endParaRPr lang="en-US"/>
          </a:p>
        </p:txBody>
      </p:sp>
      <p:sp>
        <p:nvSpPr>
          <p:cNvPr id="8202" name="Text Box 10"/>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8</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Archipelago of Spitsbergen - Svalbard</a:t>
            </a:r>
          </a:p>
        </p:txBody>
      </p:sp>
      <p:sp>
        <p:nvSpPr>
          <p:cNvPr id="34819" name="Text Box 3"/>
          <p:cNvSpPr txBox="1">
            <a:spLocks noChangeArrowheads="1"/>
          </p:cNvSpPr>
          <p:nvPr/>
        </p:nvSpPr>
        <p:spPr bwMode="auto">
          <a:xfrm>
            <a:off x="0" y="6461125"/>
            <a:ext cx="9144000" cy="425450"/>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sz="2000" b="1">
                <a:latin typeface="Arial" charset="0"/>
              </a:rPr>
              <a:t>Antarctica</a:t>
            </a:r>
          </a:p>
        </p:txBody>
      </p:sp>
      <p:sp>
        <p:nvSpPr>
          <p:cNvPr id="34820" name="Line 4"/>
          <p:cNvSpPr>
            <a:spLocks noChangeShapeType="1"/>
          </p:cNvSpPr>
          <p:nvPr/>
        </p:nvSpPr>
        <p:spPr bwMode="auto">
          <a:xfrm flipH="1">
            <a:off x="99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1" name="Line 5"/>
          <p:cNvSpPr>
            <a:spLocks noChangeShapeType="1"/>
          </p:cNvSpPr>
          <p:nvPr/>
        </p:nvSpPr>
        <p:spPr bwMode="auto">
          <a:xfrm flipH="1">
            <a:off x="99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22" name="Line 6"/>
          <p:cNvSpPr>
            <a:spLocks noChangeShapeType="1"/>
          </p:cNvSpPr>
          <p:nvPr/>
        </p:nvSpPr>
        <p:spPr bwMode="auto">
          <a:xfrm flipH="1">
            <a:off x="190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3" name="Line 7"/>
          <p:cNvSpPr>
            <a:spLocks noChangeShapeType="1"/>
          </p:cNvSpPr>
          <p:nvPr/>
        </p:nvSpPr>
        <p:spPr bwMode="auto">
          <a:xfrm>
            <a:off x="289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4" name="Line 8"/>
          <p:cNvSpPr>
            <a:spLocks noChangeShapeType="1"/>
          </p:cNvSpPr>
          <p:nvPr/>
        </p:nvSpPr>
        <p:spPr bwMode="auto">
          <a:xfrm>
            <a:off x="381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5" name="Line 9"/>
          <p:cNvSpPr>
            <a:spLocks noChangeShapeType="1"/>
          </p:cNvSpPr>
          <p:nvPr/>
        </p:nvSpPr>
        <p:spPr bwMode="auto">
          <a:xfrm>
            <a:off x="480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6" name="Line 10"/>
          <p:cNvSpPr>
            <a:spLocks noChangeShapeType="1"/>
          </p:cNvSpPr>
          <p:nvPr/>
        </p:nvSpPr>
        <p:spPr bwMode="auto">
          <a:xfrm>
            <a:off x="5715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7" name="Line 11"/>
          <p:cNvSpPr>
            <a:spLocks noChangeShapeType="1"/>
          </p:cNvSpPr>
          <p:nvPr/>
        </p:nvSpPr>
        <p:spPr bwMode="auto">
          <a:xfrm>
            <a:off x="6705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8" name="Line 12"/>
          <p:cNvSpPr>
            <a:spLocks noChangeShapeType="1"/>
          </p:cNvSpPr>
          <p:nvPr/>
        </p:nvSpPr>
        <p:spPr bwMode="auto">
          <a:xfrm>
            <a:off x="76200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29" name="Line 13"/>
          <p:cNvSpPr>
            <a:spLocks noChangeShapeType="1"/>
          </p:cNvSpPr>
          <p:nvPr/>
        </p:nvSpPr>
        <p:spPr bwMode="auto">
          <a:xfrm>
            <a:off x="8610600" y="457200"/>
            <a:ext cx="0" cy="152400"/>
          </a:xfrm>
          <a:prstGeom prst="line">
            <a:avLst/>
          </a:prstGeom>
          <a:noFill/>
          <a:ln w="9525">
            <a:solidFill>
              <a:schemeClr val="tx1"/>
            </a:solidFill>
            <a:round/>
            <a:headEnd/>
            <a:tailEnd/>
          </a:ln>
          <a:effectLst/>
        </p:spPr>
        <p:txBody>
          <a:bodyPr wrap="none" anchor="ctr"/>
          <a:lstStyle/>
          <a:p>
            <a:endParaRPr lang="en-US"/>
          </a:p>
        </p:txBody>
      </p:sp>
      <p:sp>
        <p:nvSpPr>
          <p:cNvPr id="34830" name="Line 14"/>
          <p:cNvSpPr>
            <a:spLocks noChangeShapeType="1"/>
          </p:cNvSpPr>
          <p:nvPr/>
        </p:nvSpPr>
        <p:spPr bwMode="auto">
          <a:xfrm>
            <a:off x="19812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1" name="Line 15"/>
          <p:cNvSpPr>
            <a:spLocks noChangeShapeType="1"/>
          </p:cNvSpPr>
          <p:nvPr/>
        </p:nvSpPr>
        <p:spPr bwMode="auto">
          <a:xfrm>
            <a:off x="289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2" name="Line 16"/>
          <p:cNvSpPr>
            <a:spLocks noChangeShapeType="1"/>
          </p:cNvSpPr>
          <p:nvPr/>
        </p:nvSpPr>
        <p:spPr bwMode="auto">
          <a:xfrm>
            <a:off x="381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3" name="Line 17"/>
          <p:cNvSpPr>
            <a:spLocks noChangeShapeType="1"/>
          </p:cNvSpPr>
          <p:nvPr/>
        </p:nvSpPr>
        <p:spPr bwMode="auto">
          <a:xfrm>
            <a:off x="5715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4" name="Line 18"/>
          <p:cNvSpPr>
            <a:spLocks noChangeShapeType="1"/>
          </p:cNvSpPr>
          <p:nvPr/>
        </p:nvSpPr>
        <p:spPr bwMode="auto">
          <a:xfrm>
            <a:off x="4800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5" name="Line 19"/>
          <p:cNvSpPr>
            <a:spLocks noChangeShapeType="1"/>
          </p:cNvSpPr>
          <p:nvPr/>
        </p:nvSpPr>
        <p:spPr bwMode="auto">
          <a:xfrm>
            <a:off x="67056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6" name="Line 20"/>
          <p:cNvSpPr>
            <a:spLocks noChangeShapeType="1"/>
          </p:cNvSpPr>
          <p:nvPr/>
        </p:nvSpPr>
        <p:spPr bwMode="auto">
          <a:xfrm>
            <a:off x="76200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7" name="Line 21"/>
          <p:cNvSpPr>
            <a:spLocks noChangeShapeType="1"/>
          </p:cNvSpPr>
          <p:nvPr/>
        </p:nvSpPr>
        <p:spPr bwMode="auto">
          <a:xfrm>
            <a:off x="8686800" y="6324600"/>
            <a:ext cx="0" cy="152400"/>
          </a:xfrm>
          <a:prstGeom prst="line">
            <a:avLst/>
          </a:prstGeom>
          <a:noFill/>
          <a:ln w="9525">
            <a:solidFill>
              <a:schemeClr val="tx1"/>
            </a:solidFill>
            <a:round/>
            <a:headEnd/>
            <a:tailEnd/>
          </a:ln>
          <a:effectLst/>
        </p:spPr>
        <p:txBody>
          <a:bodyPr wrap="none" anchor="ctr"/>
          <a:lstStyle/>
          <a:p>
            <a:endParaRPr lang="en-US"/>
          </a:p>
        </p:txBody>
      </p:sp>
      <p:sp>
        <p:nvSpPr>
          <p:cNvPr id="34838" name="Text Box 22"/>
          <p:cNvSpPr txBox="1">
            <a:spLocks noChangeArrowheads="1"/>
          </p:cNvSpPr>
          <p:nvPr/>
        </p:nvSpPr>
        <p:spPr bwMode="auto">
          <a:xfrm>
            <a:off x="0" y="5334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34839" name="Text Box 23"/>
          <p:cNvSpPr txBox="1">
            <a:spLocks noChangeArrowheads="1"/>
          </p:cNvSpPr>
          <p:nvPr/>
        </p:nvSpPr>
        <p:spPr bwMode="auto">
          <a:xfrm>
            <a:off x="0" y="6096000"/>
            <a:ext cx="9144000" cy="304800"/>
          </a:xfrm>
          <a:prstGeom prst="rect">
            <a:avLst/>
          </a:prstGeom>
          <a:solidFill>
            <a:srgbClr val="FAD792"/>
          </a:solidFill>
          <a:ln w="9525">
            <a:noFill/>
            <a:miter lim="800000"/>
            <a:headEnd/>
            <a:tailEnd/>
          </a:ln>
          <a:effectLst/>
        </p:spPr>
        <p:txBody>
          <a:bodyPr>
            <a:spAutoFit/>
          </a:bodyPr>
          <a:lstStyle/>
          <a:p>
            <a:pPr algn="l">
              <a:spcBef>
                <a:spcPct val="50000"/>
              </a:spcBef>
            </a:pPr>
            <a:r>
              <a:rPr lang="en-US" sz="1400" b="1">
                <a:latin typeface="Arial" charset="0"/>
              </a:rPr>
              <a:t>1880                         1890                               1900                               1910                              1920</a:t>
            </a:r>
          </a:p>
        </p:txBody>
      </p:sp>
      <p:sp>
        <p:nvSpPr>
          <p:cNvPr id="34843" name="Line 27"/>
          <p:cNvSpPr>
            <a:spLocks noChangeShapeType="1"/>
          </p:cNvSpPr>
          <p:nvPr/>
        </p:nvSpPr>
        <p:spPr bwMode="auto">
          <a:xfrm>
            <a:off x="6477000" y="457200"/>
            <a:ext cx="762000" cy="0"/>
          </a:xfrm>
          <a:prstGeom prst="line">
            <a:avLst/>
          </a:prstGeom>
          <a:noFill/>
          <a:ln w="76200">
            <a:solidFill>
              <a:srgbClr val="FF3300"/>
            </a:solidFill>
            <a:round/>
            <a:headEnd/>
            <a:tailEnd/>
          </a:ln>
          <a:effectLst/>
        </p:spPr>
        <p:txBody>
          <a:bodyPr wrap="none" anchor="ctr"/>
          <a:lstStyle/>
          <a:p>
            <a:endParaRPr lang="en-US"/>
          </a:p>
        </p:txBody>
      </p:sp>
      <p:sp>
        <p:nvSpPr>
          <p:cNvPr id="34844" name="Line 28"/>
          <p:cNvSpPr>
            <a:spLocks noChangeShapeType="1"/>
          </p:cNvSpPr>
          <p:nvPr/>
        </p:nvSpPr>
        <p:spPr bwMode="auto">
          <a:xfrm>
            <a:off x="6477000" y="6477000"/>
            <a:ext cx="762000" cy="0"/>
          </a:xfrm>
          <a:prstGeom prst="line">
            <a:avLst/>
          </a:prstGeom>
          <a:noFill/>
          <a:ln w="76200">
            <a:solidFill>
              <a:srgbClr val="FF3300"/>
            </a:solidFill>
            <a:round/>
            <a:headEnd/>
            <a:tailEnd/>
          </a:ln>
          <a:effectLst/>
        </p:spPr>
        <p:txBody>
          <a:bodyPr wrap="none" anchor="ctr"/>
          <a:lstStyle/>
          <a:p>
            <a:endParaRPr lang="en-US"/>
          </a:p>
        </p:txBody>
      </p:sp>
      <p:sp>
        <p:nvSpPr>
          <p:cNvPr id="34845" name="Text Box 29"/>
          <p:cNvSpPr txBox="1">
            <a:spLocks noChangeArrowheads="1"/>
          </p:cNvSpPr>
          <p:nvPr/>
        </p:nvSpPr>
        <p:spPr bwMode="auto">
          <a:xfrm>
            <a:off x="6477000" y="609600"/>
            <a:ext cx="762000" cy="304800"/>
          </a:xfrm>
          <a:prstGeom prst="rect">
            <a:avLst/>
          </a:prstGeom>
          <a:noFill/>
          <a:ln w="9525">
            <a:noFill/>
            <a:miter lim="800000"/>
            <a:headEnd/>
            <a:tailEnd/>
          </a:ln>
          <a:effectLst/>
        </p:spPr>
        <p:txBody>
          <a:bodyPr>
            <a:spAutoFit/>
          </a:bodyPr>
          <a:lstStyle/>
          <a:p>
            <a:pPr>
              <a:spcBef>
                <a:spcPct val="50000"/>
              </a:spcBef>
            </a:pPr>
            <a:r>
              <a:rPr lang="en-US" sz="1400" b="1">
                <a:solidFill>
                  <a:srgbClr val="FF3300"/>
                </a:solidFill>
                <a:latin typeface="Arial" charset="0"/>
              </a:rPr>
              <a:t>WW I</a:t>
            </a:r>
            <a:endParaRPr lang="en-US">
              <a:solidFill>
                <a:srgbClr val="FF3300"/>
              </a:solidFill>
            </a:endParaRPr>
          </a:p>
        </p:txBody>
      </p:sp>
      <p:sp>
        <p:nvSpPr>
          <p:cNvPr id="34849" name="AutoShape 33"/>
          <p:cNvSpPr>
            <a:spLocks noChangeArrowheads="1"/>
          </p:cNvSpPr>
          <p:nvPr/>
        </p:nvSpPr>
        <p:spPr bwMode="auto">
          <a:xfrm>
            <a:off x="4114800" y="6324600"/>
            <a:ext cx="228600" cy="304800"/>
          </a:xfrm>
          <a:prstGeom prst="triangle">
            <a:avLst>
              <a:gd name="adj" fmla="val 50000"/>
            </a:avLst>
          </a:prstGeom>
          <a:solidFill>
            <a:srgbClr val="FF3300"/>
          </a:solidFill>
          <a:ln w="9525">
            <a:solidFill>
              <a:schemeClr val="tx1"/>
            </a:solidFill>
            <a:miter lim="800000"/>
            <a:headEnd/>
            <a:tailEnd/>
          </a:ln>
          <a:effectLst/>
        </p:spPr>
        <p:txBody>
          <a:bodyPr wrap="none" anchor="ctr"/>
          <a:lstStyle/>
          <a:p>
            <a:endParaRPr lang="en-US"/>
          </a:p>
        </p:txBody>
      </p:sp>
      <p:sp>
        <p:nvSpPr>
          <p:cNvPr id="34850" name="Line 34"/>
          <p:cNvSpPr>
            <a:spLocks noChangeShapeType="1"/>
          </p:cNvSpPr>
          <p:nvPr/>
        </p:nvSpPr>
        <p:spPr bwMode="auto">
          <a:xfrm>
            <a:off x="3962400" y="6400800"/>
            <a:ext cx="609600" cy="0"/>
          </a:xfrm>
          <a:prstGeom prst="line">
            <a:avLst/>
          </a:prstGeom>
          <a:noFill/>
          <a:ln w="57150">
            <a:solidFill>
              <a:srgbClr val="FF3300"/>
            </a:solidFill>
            <a:round/>
            <a:headEnd/>
            <a:tailEnd/>
          </a:ln>
          <a:effectLst/>
        </p:spPr>
        <p:txBody>
          <a:bodyPr wrap="none" anchor="ctr"/>
          <a:lstStyle/>
          <a:p>
            <a:endParaRPr lang="en-US"/>
          </a:p>
        </p:txBody>
      </p:sp>
      <p:pic>
        <p:nvPicPr>
          <p:cNvPr id="34851" name="Picture 35" descr="E:\Eigene Dateien\Tagungen 2009\AT Summit 2009 Washington DC\Luedecke\Int met Koop Meer Titel.jpg"/>
          <p:cNvPicPr>
            <a:picLocks noChangeAspect="1" noChangeArrowheads="1"/>
          </p:cNvPicPr>
          <p:nvPr/>
        </p:nvPicPr>
        <p:blipFill>
          <a:blip r:embed="rId2" cstate="print"/>
          <a:srcRect/>
          <a:stretch>
            <a:fillRect/>
          </a:stretch>
        </p:blipFill>
        <p:spPr bwMode="auto">
          <a:xfrm>
            <a:off x="228600" y="914400"/>
            <a:ext cx="4572000" cy="1893888"/>
          </a:xfrm>
          <a:prstGeom prst="rect">
            <a:avLst/>
          </a:prstGeom>
          <a:noFill/>
        </p:spPr>
      </p:pic>
      <p:pic>
        <p:nvPicPr>
          <p:cNvPr id="34846" name="Picture 30" descr="E:\Eigene Dateien\Tagungen 2009\AT Summit 2009 Washington DC\Luedecke\03.2 Met daten 1902 Int Koep.jpg"/>
          <p:cNvPicPr>
            <a:picLocks noChangeAspect="1" noChangeArrowheads="1"/>
          </p:cNvPicPr>
          <p:nvPr/>
        </p:nvPicPr>
        <p:blipFill>
          <a:blip r:embed="rId3" cstate="print"/>
          <a:srcRect/>
          <a:stretch>
            <a:fillRect/>
          </a:stretch>
        </p:blipFill>
        <p:spPr bwMode="auto">
          <a:xfrm>
            <a:off x="4267200" y="914400"/>
            <a:ext cx="4725988" cy="4435475"/>
          </a:xfrm>
          <a:prstGeom prst="rect">
            <a:avLst/>
          </a:prstGeom>
          <a:noFill/>
        </p:spPr>
      </p:pic>
      <p:pic>
        <p:nvPicPr>
          <p:cNvPr id="34852" name="Picture 36" descr="E:\Eigene Dateien\Tagungen 2009\AT Summit 2009 Washington DC\Luedecke\SPE met data 21011902.jpg"/>
          <p:cNvPicPr>
            <a:picLocks noChangeAspect="1" noChangeArrowheads="1"/>
          </p:cNvPicPr>
          <p:nvPr/>
        </p:nvPicPr>
        <p:blipFill>
          <a:blip r:embed="rId4" cstate="print"/>
          <a:srcRect/>
          <a:stretch>
            <a:fillRect/>
          </a:stretch>
        </p:blipFill>
        <p:spPr bwMode="auto">
          <a:xfrm>
            <a:off x="990600" y="2743200"/>
            <a:ext cx="6648450" cy="3035300"/>
          </a:xfrm>
          <a:prstGeom prst="rect">
            <a:avLst/>
          </a:prstGeom>
          <a:noFill/>
        </p:spPr>
      </p:pic>
      <p:sp>
        <p:nvSpPr>
          <p:cNvPr id="34856" name="Line 40"/>
          <p:cNvSpPr>
            <a:spLocks noChangeShapeType="1"/>
          </p:cNvSpPr>
          <p:nvPr/>
        </p:nvSpPr>
        <p:spPr bwMode="auto">
          <a:xfrm>
            <a:off x="5029200" y="3124200"/>
            <a:ext cx="0" cy="0"/>
          </a:xfrm>
          <a:prstGeom prst="line">
            <a:avLst/>
          </a:prstGeom>
          <a:noFill/>
          <a:ln w="9525">
            <a:solidFill>
              <a:schemeClr val="tx1"/>
            </a:solidFill>
            <a:round/>
            <a:headEnd/>
            <a:tailEnd/>
          </a:ln>
          <a:effectLst/>
        </p:spPr>
        <p:txBody>
          <a:bodyPr wrap="none" anchor="ctr"/>
          <a:lstStyle/>
          <a:p>
            <a:endParaRPr lang="en-US"/>
          </a:p>
        </p:txBody>
      </p:sp>
      <p:sp>
        <p:nvSpPr>
          <p:cNvPr id="34858" name="Freeform 42"/>
          <p:cNvSpPr>
            <a:spLocks/>
          </p:cNvSpPr>
          <p:nvPr/>
        </p:nvSpPr>
        <p:spPr bwMode="auto">
          <a:xfrm>
            <a:off x="4929188" y="3124200"/>
            <a:ext cx="938212" cy="1479550"/>
          </a:xfrm>
          <a:custGeom>
            <a:avLst/>
            <a:gdLst/>
            <a:ahLst/>
            <a:cxnLst>
              <a:cxn ang="0">
                <a:pos x="71" y="9"/>
              </a:cxn>
              <a:cxn ang="0">
                <a:pos x="39" y="157"/>
              </a:cxn>
              <a:cxn ang="0">
                <a:pos x="23" y="537"/>
              </a:cxn>
              <a:cxn ang="0">
                <a:pos x="27" y="729"/>
              </a:cxn>
              <a:cxn ang="0">
                <a:pos x="47" y="765"/>
              </a:cxn>
              <a:cxn ang="0">
                <a:pos x="71" y="781"/>
              </a:cxn>
              <a:cxn ang="0">
                <a:pos x="103" y="841"/>
              </a:cxn>
              <a:cxn ang="0">
                <a:pos x="179" y="893"/>
              </a:cxn>
              <a:cxn ang="0">
                <a:pos x="227" y="925"/>
              </a:cxn>
              <a:cxn ang="0">
                <a:pos x="207" y="865"/>
              </a:cxn>
              <a:cxn ang="0">
                <a:pos x="175" y="813"/>
              </a:cxn>
              <a:cxn ang="0">
                <a:pos x="171" y="761"/>
              </a:cxn>
              <a:cxn ang="0">
                <a:pos x="215" y="697"/>
              </a:cxn>
              <a:cxn ang="0">
                <a:pos x="203" y="501"/>
              </a:cxn>
              <a:cxn ang="0">
                <a:pos x="203" y="445"/>
              </a:cxn>
              <a:cxn ang="0">
                <a:pos x="219" y="421"/>
              </a:cxn>
              <a:cxn ang="0">
                <a:pos x="227" y="409"/>
              </a:cxn>
              <a:cxn ang="0">
                <a:pos x="231" y="333"/>
              </a:cxn>
              <a:cxn ang="0">
                <a:pos x="291" y="297"/>
              </a:cxn>
              <a:cxn ang="0">
                <a:pos x="339" y="241"/>
              </a:cxn>
              <a:cxn ang="0">
                <a:pos x="419" y="233"/>
              </a:cxn>
              <a:cxn ang="0">
                <a:pos x="467" y="201"/>
              </a:cxn>
              <a:cxn ang="0">
                <a:pos x="483" y="141"/>
              </a:cxn>
              <a:cxn ang="0">
                <a:pos x="519" y="121"/>
              </a:cxn>
              <a:cxn ang="0">
                <a:pos x="551" y="93"/>
              </a:cxn>
              <a:cxn ang="0">
                <a:pos x="599" y="13"/>
              </a:cxn>
              <a:cxn ang="0">
                <a:pos x="615" y="1"/>
              </a:cxn>
            </a:cxnLst>
            <a:rect l="0" t="0" r="r" b="b"/>
            <a:pathLst>
              <a:path w="615" h="925">
                <a:moveTo>
                  <a:pt x="71" y="9"/>
                </a:moveTo>
                <a:cubicBezTo>
                  <a:pt x="69" y="63"/>
                  <a:pt x="97" y="138"/>
                  <a:pt x="39" y="157"/>
                </a:cubicBezTo>
                <a:cubicBezTo>
                  <a:pt x="0" y="274"/>
                  <a:pt x="52" y="420"/>
                  <a:pt x="23" y="537"/>
                </a:cubicBezTo>
                <a:cubicBezTo>
                  <a:pt x="19" y="600"/>
                  <a:pt x="13" y="666"/>
                  <a:pt x="27" y="729"/>
                </a:cubicBezTo>
                <a:cubicBezTo>
                  <a:pt x="31" y="745"/>
                  <a:pt x="37" y="750"/>
                  <a:pt x="47" y="765"/>
                </a:cubicBezTo>
                <a:cubicBezTo>
                  <a:pt x="52" y="773"/>
                  <a:pt x="71" y="781"/>
                  <a:pt x="71" y="781"/>
                </a:cubicBezTo>
                <a:cubicBezTo>
                  <a:pt x="79" y="804"/>
                  <a:pt x="86" y="824"/>
                  <a:pt x="103" y="841"/>
                </a:cubicBezTo>
                <a:cubicBezTo>
                  <a:pt x="113" y="871"/>
                  <a:pt x="151" y="884"/>
                  <a:pt x="179" y="893"/>
                </a:cubicBezTo>
                <a:cubicBezTo>
                  <a:pt x="200" y="900"/>
                  <a:pt x="207" y="918"/>
                  <a:pt x="227" y="925"/>
                </a:cubicBezTo>
                <a:cubicBezTo>
                  <a:pt x="234" y="904"/>
                  <a:pt x="219" y="882"/>
                  <a:pt x="207" y="865"/>
                </a:cubicBezTo>
                <a:cubicBezTo>
                  <a:pt x="201" y="842"/>
                  <a:pt x="196" y="827"/>
                  <a:pt x="175" y="813"/>
                </a:cubicBezTo>
                <a:cubicBezTo>
                  <a:pt x="161" y="793"/>
                  <a:pt x="163" y="784"/>
                  <a:pt x="171" y="761"/>
                </a:cubicBezTo>
                <a:cubicBezTo>
                  <a:pt x="178" y="712"/>
                  <a:pt x="183" y="718"/>
                  <a:pt x="215" y="697"/>
                </a:cubicBezTo>
                <a:cubicBezTo>
                  <a:pt x="236" y="634"/>
                  <a:pt x="262" y="540"/>
                  <a:pt x="203" y="501"/>
                </a:cubicBezTo>
                <a:cubicBezTo>
                  <a:pt x="196" y="479"/>
                  <a:pt x="193" y="478"/>
                  <a:pt x="203" y="445"/>
                </a:cubicBezTo>
                <a:cubicBezTo>
                  <a:pt x="206" y="436"/>
                  <a:pt x="214" y="429"/>
                  <a:pt x="219" y="421"/>
                </a:cubicBezTo>
                <a:cubicBezTo>
                  <a:pt x="222" y="417"/>
                  <a:pt x="227" y="409"/>
                  <a:pt x="227" y="409"/>
                </a:cubicBezTo>
                <a:cubicBezTo>
                  <a:pt x="228" y="384"/>
                  <a:pt x="224" y="357"/>
                  <a:pt x="231" y="333"/>
                </a:cubicBezTo>
                <a:cubicBezTo>
                  <a:pt x="235" y="320"/>
                  <a:pt x="279" y="305"/>
                  <a:pt x="291" y="297"/>
                </a:cubicBezTo>
                <a:cubicBezTo>
                  <a:pt x="301" y="282"/>
                  <a:pt x="319" y="247"/>
                  <a:pt x="339" y="241"/>
                </a:cubicBezTo>
                <a:cubicBezTo>
                  <a:pt x="365" y="234"/>
                  <a:pt x="392" y="236"/>
                  <a:pt x="419" y="233"/>
                </a:cubicBezTo>
                <a:cubicBezTo>
                  <a:pt x="436" y="222"/>
                  <a:pt x="451" y="212"/>
                  <a:pt x="467" y="201"/>
                </a:cubicBezTo>
                <a:cubicBezTo>
                  <a:pt x="479" y="183"/>
                  <a:pt x="469" y="155"/>
                  <a:pt x="483" y="141"/>
                </a:cubicBezTo>
                <a:cubicBezTo>
                  <a:pt x="497" y="127"/>
                  <a:pt x="504" y="126"/>
                  <a:pt x="519" y="121"/>
                </a:cubicBezTo>
                <a:cubicBezTo>
                  <a:pt x="527" y="109"/>
                  <a:pt x="551" y="93"/>
                  <a:pt x="551" y="93"/>
                </a:cubicBezTo>
                <a:cubicBezTo>
                  <a:pt x="561" y="62"/>
                  <a:pt x="574" y="34"/>
                  <a:pt x="599" y="13"/>
                </a:cubicBezTo>
                <a:cubicBezTo>
                  <a:pt x="615" y="0"/>
                  <a:pt x="605" y="1"/>
                  <a:pt x="615" y="1"/>
                </a:cubicBezTo>
              </a:path>
            </a:pathLst>
          </a:custGeom>
          <a:noFill/>
          <a:ln w="28575" cmpd="sng">
            <a:solidFill>
              <a:srgbClr val="CC3300"/>
            </a:solidFill>
            <a:round/>
            <a:headEnd/>
            <a:tailEnd/>
          </a:ln>
          <a:effectLst/>
        </p:spPr>
        <p:txBody>
          <a:bodyPr wrap="none" anchor="ctr"/>
          <a:lstStyle/>
          <a:p>
            <a:endParaRPr lang="en-US"/>
          </a:p>
        </p:txBody>
      </p:sp>
      <p:sp>
        <p:nvSpPr>
          <p:cNvPr id="34859" name="Freeform 43"/>
          <p:cNvSpPr>
            <a:spLocks/>
          </p:cNvSpPr>
          <p:nvPr/>
        </p:nvSpPr>
        <p:spPr bwMode="auto">
          <a:xfrm>
            <a:off x="4984750" y="4949825"/>
            <a:ext cx="619125" cy="631825"/>
          </a:xfrm>
          <a:custGeom>
            <a:avLst/>
            <a:gdLst/>
            <a:ahLst/>
            <a:cxnLst>
              <a:cxn ang="0">
                <a:pos x="0" y="378"/>
              </a:cxn>
              <a:cxn ang="0">
                <a:pos x="44" y="290"/>
              </a:cxn>
              <a:cxn ang="0">
                <a:pos x="88" y="286"/>
              </a:cxn>
              <a:cxn ang="0">
                <a:pos x="160" y="206"/>
              </a:cxn>
              <a:cxn ang="0">
                <a:pos x="176" y="186"/>
              </a:cxn>
              <a:cxn ang="0">
                <a:pos x="212" y="142"/>
              </a:cxn>
              <a:cxn ang="0">
                <a:pos x="244" y="102"/>
              </a:cxn>
              <a:cxn ang="0">
                <a:pos x="276" y="78"/>
              </a:cxn>
              <a:cxn ang="0">
                <a:pos x="344" y="42"/>
              </a:cxn>
              <a:cxn ang="0">
                <a:pos x="368" y="26"/>
              </a:cxn>
              <a:cxn ang="0">
                <a:pos x="388" y="10"/>
              </a:cxn>
              <a:cxn ang="0">
                <a:pos x="380" y="22"/>
              </a:cxn>
              <a:cxn ang="0">
                <a:pos x="332" y="38"/>
              </a:cxn>
              <a:cxn ang="0">
                <a:pos x="256" y="130"/>
              </a:cxn>
              <a:cxn ang="0">
                <a:pos x="260" y="342"/>
              </a:cxn>
              <a:cxn ang="0">
                <a:pos x="292" y="382"/>
              </a:cxn>
              <a:cxn ang="0">
                <a:pos x="316" y="398"/>
              </a:cxn>
            </a:cxnLst>
            <a:rect l="0" t="0" r="r" b="b"/>
            <a:pathLst>
              <a:path w="390" h="398">
                <a:moveTo>
                  <a:pt x="0" y="378"/>
                </a:moveTo>
                <a:cubicBezTo>
                  <a:pt x="9" y="352"/>
                  <a:pt x="7" y="298"/>
                  <a:pt x="44" y="290"/>
                </a:cubicBezTo>
                <a:cubicBezTo>
                  <a:pt x="58" y="287"/>
                  <a:pt x="73" y="287"/>
                  <a:pt x="88" y="286"/>
                </a:cubicBezTo>
                <a:cubicBezTo>
                  <a:pt x="119" y="240"/>
                  <a:pt x="97" y="269"/>
                  <a:pt x="160" y="206"/>
                </a:cubicBezTo>
                <a:cubicBezTo>
                  <a:pt x="169" y="179"/>
                  <a:pt x="157" y="208"/>
                  <a:pt x="176" y="186"/>
                </a:cubicBezTo>
                <a:cubicBezTo>
                  <a:pt x="192" y="168"/>
                  <a:pt x="193" y="154"/>
                  <a:pt x="212" y="142"/>
                </a:cubicBezTo>
                <a:cubicBezTo>
                  <a:pt x="223" y="125"/>
                  <a:pt x="224" y="109"/>
                  <a:pt x="244" y="102"/>
                </a:cubicBezTo>
                <a:cubicBezTo>
                  <a:pt x="253" y="88"/>
                  <a:pt x="260" y="83"/>
                  <a:pt x="276" y="78"/>
                </a:cubicBezTo>
                <a:cubicBezTo>
                  <a:pt x="294" y="60"/>
                  <a:pt x="322" y="55"/>
                  <a:pt x="344" y="42"/>
                </a:cubicBezTo>
                <a:cubicBezTo>
                  <a:pt x="352" y="37"/>
                  <a:pt x="368" y="26"/>
                  <a:pt x="368" y="26"/>
                </a:cubicBezTo>
                <a:cubicBezTo>
                  <a:pt x="374" y="18"/>
                  <a:pt x="383" y="0"/>
                  <a:pt x="388" y="10"/>
                </a:cubicBezTo>
                <a:cubicBezTo>
                  <a:pt x="390" y="14"/>
                  <a:pt x="383" y="19"/>
                  <a:pt x="380" y="22"/>
                </a:cubicBezTo>
                <a:cubicBezTo>
                  <a:pt x="367" y="35"/>
                  <a:pt x="348" y="33"/>
                  <a:pt x="332" y="38"/>
                </a:cubicBezTo>
                <a:cubicBezTo>
                  <a:pt x="309" y="72"/>
                  <a:pt x="279" y="96"/>
                  <a:pt x="256" y="130"/>
                </a:cubicBezTo>
                <a:cubicBezTo>
                  <a:pt x="257" y="201"/>
                  <a:pt x="256" y="271"/>
                  <a:pt x="260" y="342"/>
                </a:cubicBezTo>
                <a:cubicBezTo>
                  <a:pt x="261" y="369"/>
                  <a:pt x="272" y="369"/>
                  <a:pt x="292" y="382"/>
                </a:cubicBezTo>
                <a:cubicBezTo>
                  <a:pt x="299" y="386"/>
                  <a:pt x="328" y="386"/>
                  <a:pt x="316" y="398"/>
                </a:cubicBezTo>
              </a:path>
            </a:pathLst>
          </a:custGeom>
          <a:noFill/>
          <a:ln w="38100" cmpd="sng">
            <a:solidFill>
              <a:srgbClr val="CC3300"/>
            </a:solidFill>
            <a:round/>
            <a:headEnd/>
            <a:tailEnd/>
          </a:ln>
          <a:effectLst/>
        </p:spPr>
        <p:txBody>
          <a:bodyPr wrap="none" anchor="ctr"/>
          <a:lstStyle/>
          <a:p>
            <a:endParaRPr lang="en-US"/>
          </a:p>
        </p:txBody>
      </p:sp>
      <p:sp>
        <p:nvSpPr>
          <p:cNvPr id="34860" name="Text Box 44"/>
          <p:cNvSpPr txBox="1">
            <a:spLocks noChangeArrowheads="1"/>
          </p:cNvSpPr>
          <p:nvPr/>
        </p:nvSpPr>
        <p:spPr bwMode="auto">
          <a:xfrm>
            <a:off x="8686800" y="6580188"/>
            <a:ext cx="457200"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9</a:t>
            </a:r>
            <a:endParaRPr lang="en-US"/>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1339</Words>
  <Application>Microsoft Office PowerPoint</Application>
  <PresentationFormat>On-screen Show (4:3)</PresentationFormat>
  <Paragraphs>367</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cl</dc:creator>
  <cp:lastModifiedBy>Administrator</cp:lastModifiedBy>
  <cp:revision>122</cp:revision>
  <dcterms:created xsi:type="dcterms:W3CDTF">2009-10-21T12:31:10Z</dcterms:created>
  <dcterms:modified xsi:type="dcterms:W3CDTF">2009-12-03T17:11:26Z</dcterms:modified>
</cp:coreProperties>
</file>