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8" r:id="rId3"/>
    <p:sldId id="261" r:id="rId4"/>
    <p:sldId id="266" r:id="rId5"/>
    <p:sldId id="26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2B452-97A3-49A8-81CB-2BE50673C27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E13E-79D4-46B6-A64E-478E15A6C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jharris@mit.edu%7C" TargetMode="External"/><Relationship Id="rId3" Type="http://schemas.openxmlformats.org/officeDocument/2006/relationships/hyperlink" Target="http://www.kateharris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5800"/>
            <a:ext cx="9144000" cy="1447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From Antarctica to Kashmir’s </a:t>
            </a:r>
            <a:r>
              <a:rPr lang="en-US" sz="3600" b="1" dirty="0" err="1" smtClean="0"/>
              <a:t>Siachen</a:t>
            </a:r>
            <a:r>
              <a:rPr lang="en-US" sz="3600" b="1" dirty="0" smtClean="0"/>
              <a:t> glacier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791200"/>
            <a:ext cx="5486400" cy="9906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Kate Harris</a:t>
            </a:r>
          </a:p>
          <a:p>
            <a:r>
              <a:rPr lang="en-US" sz="1600" dirty="0" smtClean="0">
                <a:solidFill>
                  <a:schemeClr val="accent1"/>
                </a:solidFill>
                <a:hlinkClick r:id="rId2"/>
              </a:rPr>
              <a:t>kjharris@mit.edu|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hlinkClick r:id="rId3"/>
              </a:rPr>
              <a:t>www.kateharris.ca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1583955004_26d930328d_o.jpg"/>
          <p:cNvPicPr>
            <a:picLocks noChangeAspect="1"/>
          </p:cNvPicPr>
          <p:nvPr/>
        </p:nvPicPr>
        <p:blipFill>
          <a:blip r:embed="rId4" cstate="print"/>
          <a:srcRect t="21004" b="24063"/>
          <a:stretch>
            <a:fillRect/>
          </a:stretch>
        </p:blipFill>
        <p:spPr>
          <a:xfrm>
            <a:off x="0" y="1600200"/>
            <a:ext cx="9144000" cy="3124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52400"/>
            <a:ext cx="9144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6000" b="1" dirty="0" smtClean="0"/>
              <a:t>Scientific </a:t>
            </a:r>
            <a:r>
              <a:rPr lang="en-US" sz="6000" b="1" dirty="0" smtClean="0"/>
              <a:t>peacekeeping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NJ9842: </a:t>
            </a:r>
            <a:r>
              <a:rPr lang="en-US" sz="3600" b="1" dirty="0" smtClean="0"/>
              <a:t>“Hence </a:t>
            </a:r>
            <a:r>
              <a:rPr lang="en-US" sz="3600" b="1" dirty="0"/>
              <a:t>north to the </a:t>
            </a:r>
            <a:r>
              <a:rPr lang="en-US" sz="3600" b="1" dirty="0" smtClean="0"/>
              <a:t>glaciers”</a:t>
            </a:r>
            <a:endParaRPr lang="en-US" sz="3600" dirty="0"/>
          </a:p>
        </p:txBody>
      </p:sp>
      <p:pic>
        <p:nvPicPr>
          <p:cNvPr id="4" name="Picture 3" descr="baltoromeetssiachen.jpg"/>
          <p:cNvPicPr>
            <a:picLocks noChangeAspect="1"/>
          </p:cNvPicPr>
          <p:nvPr/>
        </p:nvPicPr>
        <p:blipFill>
          <a:blip r:embed="rId2"/>
          <a:srcRect r="16429"/>
          <a:stretch>
            <a:fillRect/>
          </a:stretch>
        </p:blipFill>
        <p:spPr>
          <a:xfrm>
            <a:off x="3200400" y="1524000"/>
            <a:ext cx="5943600" cy="5334000"/>
          </a:xfrm>
          <a:prstGeom prst="rect">
            <a:avLst/>
          </a:prstGeom>
        </p:spPr>
      </p:pic>
      <p:pic>
        <p:nvPicPr>
          <p:cNvPr id="1026" name="Picture 2" descr="Kashmir_map_big"/>
          <p:cNvPicPr>
            <a:picLocks noChangeAspect="1" noChangeArrowheads="1"/>
          </p:cNvPicPr>
          <p:nvPr/>
        </p:nvPicPr>
        <p:blipFill>
          <a:blip r:embed="rId3" cstate="print"/>
          <a:srcRect l="4918"/>
          <a:stretch>
            <a:fillRect/>
          </a:stretch>
        </p:blipFill>
        <p:spPr bwMode="auto">
          <a:xfrm>
            <a:off x="0" y="1520635"/>
            <a:ext cx="4419600" cy="533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Soldierly life at staggering heights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686800" cy="152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100" dirty="0" smtClean="0"/>
              <a:t>	</a:t>
            </a:r>
            <a:r>
              <a:rPr lang="en-US" sz="2800" dirty="0" err="1" smtClean="0"/>
              <a:t>Siachen</a:t>
            </a:r>
            <a:r>
              <a:rPr lang="en-US" sz="2800" dirty="0" smtClean="0"/>
              <a:t>: “the world’s highest and biggest garbage dump, from where nothing comes back.”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	</a:t>
            </a:r>
            <a:r>
              <a:rPr lang="en-US" sz="2400" dirty="0" smtClean="0"/>
              <a:t>– Indian army officials</a:t>
            </a:r>
            <a:r>
              <a:rPr lang="en-US" sz="2400" i="1" dirty="0" smtClean="0"/>
              <a:t>, The Tribune of India</a:t>
            </a:r>
            <a:r>
              <a:rPr lang="en-US" sz="2400" dirty="0" smtClean="0"/>
              <a:t>, 1998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kargil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3276600" cy="2383727"/>
          </a:xfrm>
          <a:prstGeom prst="rect">
            <a:avLst/>
          </a:prstGeom>
        </p:spPr>
      </p:pic>
      <p:pic>
        <p:nvPicPr>
          <p:cNvPr id="8" name="Picture 7" descr="siachen%20pho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4400" y="1905000"/>
            <a:ext cx="3149600" cy="2362200"/>
          </a:xfrm>
          <a:prstGeom prst="rect">
            <a:avLst/>
          </a:prstGeom>
        </p:spPr>
      </p:pic>
      <p:pic>
        <p:nvPicPr>
          <p:cNvPr id="9" name="Picture 8" descr="siachen%20photo%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1905000"/>
            <a:ext cx="3200400" cy="2400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64740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Image credits: Iceberg Films</a:t>
            </a:r>
            <a:endParaRPr lang="en-IN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-258762"/>
            <a:ext cx="9144000" cy="1935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Applying Antarctic Treaty Principles to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Siachen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9" y="1676400"/>
            <a:ext cx="3798661" cy="38100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419600" y="1752600"/>
            <a:ext cx="4419600" cy="4038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600" b="1" dirty="0" smtClean="0"/>
              <a:t>Articles I, II, III, IV, V, VII, XI</a:t>
            </a:r>
          </a:p>
          <a:p>
            <a:endParaRPr lang="en-US" sz="2600" dirty="0" smtClean="0"/>
          </a:p>
          <a:p>
            <a:r>
              <a:rPr lang="en-US" sz="2600" dirty="0" smtClean="0"/>
              <a:t>research </a:t>
            </a:r>
            <a:r>
              <a:rPr lang="en-US" sz="2600" dirty="0" smtClean="0"/>
              <a:t>centers open to joint</a:t>
            </a:r>
            <a:r>
              <a:rPr lang="en-US" sz="2600" dirty="0" smtClean="0"/>
              <a:t> inspection</a:t>
            </a:r>
          </a:p>
          <a:p>
            <a:r>
              <a:rPr lang="en-US" sz="2600" dirty="0" smtClean="0"/>
              <a:t>resolution </a:t>
            </a:r>
            <a:r>
              <a:rPr lang="en-US" sz="2600" dirty="0" smtClean="0"/>
              <a:t>of disputes through neutral, third-party </a:t>
            </a:r>
            <a:r>
              <a:rPr lang="en-US" sz="2600" dirty="0" smtClean="0"/>
              <a:t>means</a:t>
            </a:r>
          </a:p>
          <a:p>
            <a:r>
              <a:rPr lang="en-US" sz="2600" dirty="0" smtClean="0"/>
              <a:t>ban </a:t>
            </a:r>
            <a:r>
              <a:rPr lang="en-US" sz="2600" dirty="0" smtClean="0"/>
              <a:t>on </a:t>
            </a:r>
            <a:r>
              <a:rPr lang="en-US" sz="2600" dirty="0" smtClean="0"/>
              <a:t>nuclear activity</a:t>
            </a:r>
          </a:p>
          <a:p>
            <a:r>
              <a:rPr lang="en-US" sz="2600" b="1" dirty="0" smtClean="0"/>
              <a:t>deferral </a:t>
            </a:r>
            <a:r>
              <a:rPr lang="en-US" sz="2600" b="1" dirty="0" smtClean="0"/>
              <a:t>of sovereignty</a:t>
            </a:r>
            <a:r>
              <a:rPr lang="en-US" sz="2600" b="1" dirty="0" smtClean="0"/>
              <a:t> claims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83283755_3f55c9887a_o.jpg"/>
          <p:cNvPicPr>
            <a:picLocks noChangeAspect="1"/>
          </p:cNvPicPr>
          <p:nvPr/>
        </p:nvPicPr>
        <p:blipFill>
          <a:blip r:embed="rId2" cstate="print"/>
          <a:srcRect t="-14053" b="125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Science as tool for diplomacy on </a:t>
            </a:r>
            <a:r>
              <a:rPr lang="en-US" sz="4000" b="1" dirty="0" err="1" smtClean="0"/>
              <a:t>Siachen</a:t>
            </a:r>
            <a:endParaRPr lang="en-US" sz="4000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-76200" y="4800600"/>
            <a:ext cx="91440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“Article </a:t>
            </a:r>
            <a:r>
              <a:rPr lang="en-US" sz="2800" dirty="0" smtClean="0">
                <a:solidFill>
                  <a:schemeClr val="bg1"/>
                </a:solidFill>
              </a:rPr>
              <a:t>IV at least </a:t>
            </a:r>
            <a:r>
              <a:rPr lang="en-US" sz="2800" dirty="0" smtClean="0">
                <a:solidFill>
                  <a:schemeClr val="bg1"/>
                </a:solidFill>
              </a:rPr>
              <a:t>dampens the </a:t>
            </a:r>
            <a:r>
              <a:rPr lang="en-US" sz="2800" dirty="0" smtClean="0">
                <a:solidFill>
                  <a:schemeClr val="bg1"/>
                </a:solidFill>
              </a:rPr>
              <a:t>energy with which </a:t>
            </a:r>
            <a:r>
              <a:rPr lang="en-US" sz="2800" dirty="0" smtClean="0">
                <a:solidFill>
                  <a:schemeClr val="bg1"/>
                </a:solidFill>
              </a:rPr>
              <a:t>states pursue </a:t>
            </a:r>
            <a:r>
              <a:rPr lang="en-US" sz="2800" dirty="0" smtClean="0">
                <a:solidFill>
                  <a:schemeClr val="bg1"/>
                </a:solidFill>
              </a:rPr>
              <a:t>claims and fosters meanwhile an atmosphere of </a:t>
            </a:r>
            <a:r>
              <a:rPr lang="en-US" sz="2800" dirty="0" smtClean="0">
                <a:solidFill>
                  <a:schemeClr val="bg1"/>
                </a:solidFill>
              </a:rPr>
              <a:t>cooperation between </a:t>
            </a:r>
            <a:r>
              <a:rPr lang="en-US" sz="2800" dirty="0" smtClean="0">
                <a:solidFill>
                  <a:schemeClr val="bg1"/>
                </a:solidFill>
              </a:rPr>
              <a:t>claimant states that may ease future negotiations over </a:t>
            </a:r>
            <a:r>
              <a:rPr lang="en-US" sz="2800" dirty="0" smtClean="0">
                <a:solidFill>
                  <a:schemeClr val="bg1"/>
                </a:solidFill>
              </a:rPr>
              <a:t>sovereignty.” – Dr. C. Joyner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435438299_5212074f18_o.jpg"/>
          <p:cNvPicPr>
            <a:picLocks noChangeAspect="1"/>
          </p:cNvPicPr>
          <p:nvPr/>
        </p:nvPicPr>
        <p:blipFill>
          <a:blip r:embed="rId2"/>
          <a:srcRect l="2341" r="90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20762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Scientific peacekeeping, </a:t>
            </a:r>
            <a:br>
              <a:rPr lang="en-US" sz="3800" b="1" dirty="0" smtClean="0">
                <a:solidFill>
                  <a:schemeClr val="bg1"/>
                </a:solidFill>
              </a:rPr>
            </a:br>
            <a:r>
              <a:rPr lang="en-US" sz="3800" b="1" dirty="0" smtClean="0">
                <a:solidFill>
                  <a:schemeClr val="bg1"/>
                </a:solidFill>
              </a:rPr>
              <a:t>from Antarctica to </a:t>
            </a:r>
            <a:r>
              <a:rPr lang="en-US" sz="3800" b="1" dirty="0" smtClean="0">
                <a:solidFill>
                  <a:schemeClr val="bg1"/>
                </a:solidFill>
              </a:rPr>
              <a:t>Kashmir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63816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</a:rPr>
              <a:t>www</a:t>
            </a:r>
            <a:r>
              <a:rPr lang="en-IN" sz="2000" dirty="0" smtClean="0">
                <a:solidFill>
                  <a:schemeClr val="bg1"/>
                </a:solidFill>
              </a:rPr>
              <a:t>.kateharris.</a:t>
            </a:r>
            <a:r>
              <a:rPr lang="en-IN" sz="2000" dirty="0" smtClean="0">
                <a:solidFill>
                  <a:schemeClr val="bg1"/>
                </a:solidFill>
              </a:rPr>
              <a:t>ca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5075238"/>
            <a:ext cx="8382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Many t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hanks 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APECS, the 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Explorers </a:t>
            </a: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Club, </a:t>
            </a:r>
            <a:b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the Antarctic Treaty Summit.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193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From Antarctica to Kashmir’s Siachen glacier</vt:lpstr>
      <vt:lpstr>NJ9842: “Hence north to the glaciers”</vt:lpstr>
      <vt:lpstr>Soldierly life at staggering heights</vt:lpstr>
      <vt:lpstr>Slide 4</vt:lpstr>
      <vt:lpstr>Science as tool for diplomacy on Siachen</vt:lpstr>
      <vt:lpstr>Scientific peacekeeping,  from Antarctica to Kashmir</vt:lpstr>
    </vt:vector>
  </TitlesOfParts>
  <Company>RIMO EXPEDITIONS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Science, exploration, and the geopolitics of peace:    The history (and future?) of  science on the Siachen glacier</dc:title>
  <dc:creator>RIMO</dc:creator>
  <cp:lastModifiedBy>Kate Harris</cp:lastModifiedBy>
  <cp:revision>198</cp:revision>
  <dcterms:created xsi:type="dcterms:W3CDTF">2009-11-30T18:28:41Z</dcterms:created>
  <dcterms:modified xsi:type="dcterms:W3CDTF">2009-12-01T13:06:20Z</dcterms:modified>
</cp:coreProperties>
</file>